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6" r:id="rId2"/>
    <p:sldId id="262" r:id="rId3"/>
    <p:sldId id="264" r:id="rId4"/>
    <p:sldId id="263" r:id="rId5"/>
    <p:sldId id="265" r:id="rId6"/>
    <p:sldId id="281" r:id="rId7"/>
    <p:sldId id="266" r:id="rId8"/>
    <p:sldId id="286" r:id="rId9"/>
    <p:sldId id="287" r:id="rId10"/>
    <p:sldId id="289" r:id="rId11"/>
    <p:sldId id="285" r:id="rId12"/>
    <p:sldId id="284" r:id="rId13"/>
    <p:sldId id="267" r:id="rId14"/>
    <p:sldId id="283" r:id="rId15"/>
    <p:sldId id="268" r:id="rId16"/>
    <p:sldId id="269" r:id="rId17"/>
    <p:sldId id="271" r:id="rId18"/>
    <p:sldId id="272" r:id="rId19"/>
    <p:sldId id="273" r:id="rId20"/>
    <p:sldId id="275" r:id="rId21"/>
    <p:sldId id="274" r:id="rId22"/>
    <p:sldId id="290" r:id="rId2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87500" autoAdjust="0"/>
  </p:normalViewPr>
  <p:slideViewPr>
    <p:cSldViewPr>
      <p:cViewPr>
        <p:scale>
          <a:sx n="102" d="100"/>
          <a:sy n="102" d="100"/>
        </p:scale>
        <p:origin x="-23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8A527-934F-4DD9-AD2E-DCF02D92E7B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10A65-371D-4E1B-9FAE-1330A3C4D56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96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10A65-371D-4E1B-9FAE-1330A3C4D562}" type="slidenum">
              <a:rPr lang="bg-BG" smtClean="0"/>
              <a:pPr/>
              <a:t>13</a:t>
            </a:fld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10A65-371D-4E1B-9FAE-1330A3C4D562}" type="slidenum">
              <a:rPr lang="bg-BG" smtClean="0"/>
              <a:pPr/>
              <a:t>17</a:t>
            </a:fld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10A65-371D-4E1B-9FAE-1330A3C4D562}" type="slidenum">
              <a:rPr lang="bg-BG" smtClean="0"/>
              <a:pPr/>
              <a:t>19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с един скосен и заоблен ъгъл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ен триъгъл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Свободна форм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Свободна форм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C6838E-E918-49DC-B906-84E6B7D8206D}" type="datetimeFigureOut">
              <a:rPr lang="bg-BG" smtClean="0"/>
              <a:pPr/>
              <a:t>6.6.2017 г.</a:t>
            </a:fld>
            <a:endParaRPr lang="bg-BG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48DACC-DB36-45AE-90A9-CB643777F5EE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Свободна форм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Свободна форм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/>
              <a:t>“Заедно от детската градина </a:t>
            </a:r>
            <a:br>
              <a:rPr lang="bg-BG" dirty="0" smtClean="0"/>
            </a:br>
            <a:r>
              <a:rPr lang="bg-BG" dirty="0" smtClean="0"/>
              <a:t>Зорница”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0" y="3717032"/>
            <a:ext cx="9144000" cy="1264104"/>
          </a:xfrm>
        </p:spPr>
        <p:txBody>
          <a:bodyPr>
            <a:noAutofit/>
          </a:bodyPr>
          <a:lstStyle/>
          <a:p>
            <a:pPr algn="ctr"/>
            <a:r>
              <a:rPr lang="bg-BG" sz="4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Дейности за прилагане на принципите и нормативната рамка на приобщаващото образование</a:t>
            </a:r>
            <a:endParaRPr lang="bg-BG" sz="4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400" b="1" dirty="0" smtClean="0">
                <a:latin typeface="+mn-lt"/>
              </a:rPr>
              <a:t>Дейности реализиращи проекта</a:t>
            </a:r>
            <a:endParaRPr lang="bg-BG" sz="4400" b="1" dirty="0">
              <a:latin typeface="+mn-lt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781552"/>
          </a:xfrm>
        </p:spPr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Назначаване на специалисти –помощник учител, логопед, психолог  / от м. ноември 2016 год.  до м. март 2017 год. /</a:t>
            </a:r>
          </a:p>
          <a:p>
            <a:pPr>
              <a:buNone/>
            </a:pPr>
            <a:endParaRPr lang="bg-BG" sz="32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bg-BG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0" y="3645024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bg-BG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Запознаване на родителите с целите на </a:t>
            </a:r>
          </a:p>
          <a:p>
            <a:pPr>
              <a:buNone/>
            </a:pPr>
            <a:r>
              <a:rPr lang="bg-BG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проекта – родителски срещи месец декември.</a:t>
            </a: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39552" y="5157192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g-BG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Провеждане на </a:t>
            </a:r>
            <a:r>
              <a:rPr lang="bg-BG" sz="3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Скрининг</a:t>
            </a:r>
            <a:r>
              <a:rPr lang="bg-BG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тест с децата на възраст 3 – </a:t>
            </a:r>
            <a:r>
              <a:rPr lang="bg-BG" sz="32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</a:t>
            </a:r>
            <a:r>
              <a:rPr lang="bg-BG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год. и 6 месеца.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400" b="1" dirty="0" smtClean="0">
                <a:latin typeface="+mn-lt"/>
              </a:rPr>
              <a:t>Дейности реализиращи проекта</a:t>
            </a:r>
            <a:endParaRPr lang="bg-BG" sz="4400" dirty="0">
              <a:latin typeface="+mn-lt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989464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Обучение на специалистите и директора на детската градина включени в проекта в гр.София.</a:t>
            </a:r>
          </a:p>
          <a:p>
            <a:pPr>
              <a:buNone/>
            </a:pPr>
            <a:endParaRPr lang="bg-BG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467544" y="3212976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Обучения на педагогическия и непедагогически персонал  от специалисти на фондация “</a:t>
            </a:r>
            <a:r>
              <a:rPr lang="bg-BG" sz="28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Карин</a:t>
            </a:r>
            <a:r>
              <a:rPr lang="bg-BG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дом”.</a:t>
            </a: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467544" y="4437112"/>
            <a:ext cx="7417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Включване на назначените специалисти</a:t>
            </a:r>
          </a:p>
          <a:p>
            <a:r>
              <a:rPr lang="bg-BG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към сформираните екипи в детската градина.</a:t>
            </a: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467544" y="5517232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Иницииране на работни срещи с педагогическия персонал за решаване на възникнали проблеми.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5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bg-BG" sz="5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bg-BG" sz="4400" b="1" dirty="0" smtClean="0">
                <a:latin typeface="+mn-lt"/>
              </a:rPr>
              <a:t>Обучение от специалистите на фондация “</a:t>
            </a:r>
            <a:r>
              <a:rPr lang="bg-BG" sz="4400" b="1" dirty="0" err="1" smtClean="0">
                <a:latin typeface="+mn-lt"/>
              </a:rPr>
              <a:t>Карин</a:t>
            </a:r>
            <a:r>
              <a:rPr lang="bg-BG" sz="4400" b="1" dirty="0" smtClean="0">
                <a:latin typeface="+mn-lt"/>
              </a:rPr>
              <a:t> дом”</a:t>
            </a:r>
            <a:endParaRPr lang="bg-BG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Принципи и нормативна рамка на приобщаващото образование.</a:t>
            </a:r>
          </a:p>
          <a:p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Обща и допълнителна подкрепа за личностно развитие.</a:t>
            </a:r>
          </a:p>
          <a:p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Умения за отчитане на потребностите на децата.</a:t>
            </a:r>
          </a:p>
          <a:p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Координиране на работния процес и екипите за личностно развитие.</a:t>
            </a:r>
          </a:p>
          <a:p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Изграждане на процедура за приобщаващо образование в детската градина.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28800"/>
          </a:xfrm>
        </p:spPr>
        <p:txBody>
          <a:bodyPr>
            <a:noAutofit/>
          </a:bodyPr>
          <a:lstStyle/>
          <a:p>
            <a:pPr algn="ctr"/>
            <a:r>
              <a:rPr lang="bg-BG" sz="3600" b="1" dirty="0" smtClean="0">
                <a:latin typeface="+mn-lt"/>
              </a:rPr>
              <a:t>Обща и допълнителна подкрепа и умения за отчитане потребностите на децата.</a:t>
            </a:r>
            <a:endParaRPr lang="bg-BG" sz="3600" b="1" dirty="0">
              <a:latin typeface="+mn-lt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544616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Акценти в развитието на детето до 7-годишна възраст.</a:t>
            </a:r>
          </a:p>
          <a:p>
            <a:pPr>
              <a:buNone/>
            </a:pPr>
            <a:endParaRPr lang="bg-BG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Ранни маркери за затруднения в развитието.</a:t>
            </a:r>
          </a:p>
          <a:p>
            <a:pPr>
              <a:buNone/>
            </a:pPr>
            <a:endParaRPr lang="bg-BG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Подходи и методи за работа с родителите при приемане на нуждата от допълнителна подкрепа за развитието на децата и включването им в такава.</a:t>
            </a:r>
          </a:p>
          <a:p>
            <a:pPr>
              <a:buNone/>
            </a:pPr>
            <a:endParaRPr lang="bg-BG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bg-B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56792"/>
          </a:xfrm>
        </p:spPr>
        <p:txBody>
          <a:bodyPr>
            <a:noAutofit/>
          </a:bodyPr>
          <a:lstStyle/>
          <a:p>
            <a:pPr algn="ctr"/>
            <a:r>
              <a:rPr lang="bg-BG" sz="3600" b="1" dirty="0" smtClean="0">
                <a:latin typeface="+mn-lt"/>
              </a:rPr>
              <a:t>Обща и допълнителна подкрепа и умения за отчитане потребностите на децата.</a:t>
            </a:r>
            <a:endParaRPr lang="bg-BG" sz="3600" dirty="0">
              <a:latin typeface="+mn-lt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 fontScale="92500" lnSpcReduction="20000"/>
          </a:bodyPr>
          <a:lstStyle/>
          <a:p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Базисни умения за общуване и работа с деца с: </a:t>
            </a:r>
            <a:endParaRPr lang="en-US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физически; </a:t>
            </a:r>
          </a:p>
          <a:p>
            <a:pPr>
              <a:buNone/>
            </a:pPr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- сензорни;  </a:t>
            </a:r>
          </a:p>
          <a:p>
            <a:pPr>
              <a:buNone/>
            </a:pPr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- езиково-говорни затруднения и обучителни трудности и техните разновидности;  </a:t>
            </a:r>
          </a:p>
          <a:p>
            <a:pPr>
              <a:buNone/>
            </a:pPr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- умствени; </a:t>
            </a:r>
          </a:p>
          <a:p>
            <a:pPr>
              <a:buNone/>
            </a:pPr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- емоционални или поведенчески разстройства;  </a:t>
            </a:r>
            <a:r>
              <a:rPr lang="bg-BG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хиперактивност</a:t>
            </a:r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и дефицит на внимание;  </a:t>
            </a:r>
          </a:p>
          <a:p>
            <a:pPr>
              <a:buNone/>
            </a:pPr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- ДЦП и множество увреждания; </a:t>
            </a:r>
          </a:p>
          <a:p>
            <a:pPr>
              <a:buNone/>
            </a:pPr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	- Синдром на </a:t>
            </a:r>
            <a:r>
              <a:rPr lang="bg-BG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Даун</a:t>
            </a:r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</a:p>
          <a:p>
            <a:pPr>
              <a:buNone/>
            </a:pPr>
            <a:endParaRPr lang="bg-BG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bg-BG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Запознаване с помощни средства и материали за работа .</a:t>
            </a:r>
          </a:p>
          <a:p>
            <a:pPr>
              <a:buNone/>
            </a:pP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pPr algn="ctr"/>
            <a:r>
              <a:rPr lang="bg-BG" sz="4400" dirty="0" smtClean="0">
                <a:latin typeface="+mn-lt"/>
              </a:rPr>
              <a:t>Реализирани дейности</a:t>
            </a:r>
            <a:endParaRPr lang="bg-BG" sz="4400" dirty="0">
              <a:latin typeface="+mn-lt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877272"/>
          </a:xfrm>
        </p:spPr>
        <p:txBody>
          <a:bodyPr>
            <a:normAutofit/>
          </a:bodyPr>
          <a:lstStyle/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Две екипни срещи с родителите на децата на ресурсно подпомагане за разработване на планове за подкрепа.</a:t>
            </a:r>
          </a:p>
          <a:p>
            <a:pPr>
              <a:buNone/>
            </a:pPr>
            <a:endParaRPr lang="bg-B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Пет екипни срещи с родители на деца, за които имаме маркери за затруднения в обучението в детската градина за предоставяне на допълнителна подкрепа.</a:t>
            </a:r>
          </a:p>
          <a:p>
            <a:pPr>
              <a:buNone/>
            </a:pPr>
            <a:endParaRPr lang="bg-B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Промяна на средата в групата според потребностите на децата.</a:t>
            </a:r>
          </a:p>
          <a:p>
            <a:pPr>
              <a:buNone/>
            </a:pPr>
            <a:endParaRPr lang="bg-BG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Подготвяне и изработване на материали по методиката на Монтесори за подкрепа на индивидуалната и групова работа с децата.</a:t>
            </a:r>
            <a:endParaRPr lang="bg-B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400" dirty="0" smtClean="0">
                <a:latin typeface="+mn-lt"/>
              </a:rPr>
              <a:t>Реализирани дейности</a:t>
            </a:r>
            <a:endParaRPr lang="bg-BG" sz="4400" dirty="0">
              <a:latin typeface="+mn-lt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620688"/>
            <a:ext cx="8964488" cy="62373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Брой обучени педагогически и непедагогически специалисти  - 20 .</a:t>
            </a:r>
          </a:p>
          <a:p>
            <a:pPr>
              <a:buFont typeface="Wingdings" pitchFamily="2" charset="2"/>
              <a:buChar char="v"/>
            </a:pP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Преминали </a:t>
            </a:r>
            <a:r>
              <a:rPr lang="bg-B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скрининг</a:t>
            </a: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–тест деца от първите групи - 14.</a:t>
            </a:r>
          </a:p>
          <a:p>
            <a:pPr>
              <a:buNone/>
            </a:pP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Три деца отказват участие в изследването с тестовата батерия. </a:t>
            </a:r>
          </a:p>
          <a:p>
            <a:pPr>
              <a:buFont typeface="Wingdings" pitchFamily="2" charset="2"/>
              <a:buChar char="v"/>
            </a:pP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Брой обхванати деца. </a:t>
            </a:r>
          </a:p>
          <a:p>
            <a:pPr>
              <a:buNone/>
            </a:pPr>
            <a:r>
              <a:rPr lang="bg-BG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Обща подкрепа  от логопед          Обща подкрепа от психолог</a:t>
            </a:r>
          </a:p>
          <a:p>
            <a:pPr lvl="1">
              <a:buFont typeface="Wingdings" pitchFamily="2" charset="2"/>
              <a:buChar char="ü"/>
            </a:pP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Първа група - 10                          първа група -  2</a:t>
            </a:r>
          </a:p>
          <a:p>
            <a:pPr lvl="1">
              <a:buNone/>
            </a:pP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			   втора група - 1</a:t>
            </a:r>
          </a:p>
          <a:p>
            <a:pPr lvl="1">
              <a:buFont typeface="Wingdings" pitchFamily="2" charset="2"/>
              <a:buChar char="ü"/>
            </a:pP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Трета група - 7                             трета група -  3</a:t>
            </a:r>
          </a:p>
          <a:p>
            <a:pPr lvl="1">
              <a:buFont typeface="Wingdings" pitchFamily="2" charset="2"/>
              <a:buChar char="ü"/>
            </a:pP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Четвърта група – 1                      четвърта група - 2</a:t>
            </a:r>
          </a:p>
          <a:p>
            <a:pPr lvl="1">
              <a:buFont typeface="Wingdings" pitchFamily="2" charset="2"/>
              <a:buChar char="ü"/>
            </a:pP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ПГ“Дебела </a:t>
            </a:r>
            <a:r>
              <a:rPr lang="bg-B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курия</a:t>
            </a: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  - 7 		   ПГ“Дебела </a:t>
            </a:r>
            <a:r>
              <a:rPr lang="bg-B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курия</a:t>
            </a: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  - 3</a:t>
            </a:r>
          </a:p>
          <a:p>
            <a:pPr algn="ctr">
              <a:buNone/>
            </a:pP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                         Група деца с множество увреждания - 5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bg-BG" sz="4400" dirty="0" smtClean="0">
                <a:latin typeface="+mn-lt"/>
              </a:rPr>
              <a:t>Очаквани резултати</a:t>
            </a:r>
            <a:endParaRPr lang="bg-BG" sz="4400" dirty="0">
              <a:latin typeface="+mn-lt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Промяна на нагласите на екипа на детската градина към децата със специални потребности.</a:t>
            </a:r>
          </a:p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Промяна на приемането на допълнителната подкрепа от родителите.</a:t>
            </a:r>
          </a:p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Промяна в средата на детската градина съобразно индивидуалните потребности на децата.</a:t>
            </a:r>
          </a:p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Изграждане на толерантност към различието. </a:t>
            </a:r>
            <a:endParaRPr lang="bg-B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/>
          <a:lstStyle/>
          <a:p>
            <a:pPr algn="ctr"/>
            <a:r>
              <a:rPr lang="bg-BG" sz="5400" dirty="0" smtClean="0">
                <a:latin typeface="+mn-lt"/>
              </a:rPr>
              <a:t>Възникнали проблеми</a:t>
            </a:r>
            <a:endParaRPr lang="bg-BG" dirty="0">
              <a:latin typeface="+mn-lt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45224"/>
          </a:xfrm>
        </p:spPr>
        <p:txBody>
          <a:bodyPr/>
          <a:lstStyle/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Координация на дейности  между  УНИЦЕФ, Община Сливен и ДГ “Зорница”.</a:t>
            </a:r>
          </a:p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Честото отсъствие на децата на възраст  3 – </a:t>
            </a:r>
            <a:r>
              <a:rPr lang="bg-B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год. и 6 месеца поради боледуване. </a:t>
            </a:r>
          </a:p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Част от децата нямат необходимата адаптация към изискванията в първа група на детската градина, което е причина за отказ при прилагане на </a:t>
            </a:r>
            <a:r>
              <a:rPr lang="bg-B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Скрининг</a:t>
            </a: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теста.</a:t>
            </a:r>
          </a:p>
          <a:p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Затруднения при организирането на срещите на екипите на градината с родителите, поради времевата ангажираност и зависимост на страните.</a:t>
            </a:r>
          </a:p>
          <a:p>
            <a:r>
              <a:rPr lang="bg-BG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Неуеднаквеност</a:t>
            </a:r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при изискванията за разработването на плановете за подкрепа от УНИЦЕФ и РЦПППО.</a:t>
            </a:r>
            <a:endParaRPr lang="bg-B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4400" dirty="0" smtClean="0">
                <a:latin typeface="+mn-lt"/>
              </a:rPr>
              <a:t>Формиране на представи за части на човешкото тяло и неговата неприкосновеност</a:t>
            </a:r>
            <a:endParaRPr lang="bg-BG" sz="4400" dirty="0">
              <a:latin typeface="+mn-lt"/>
            </a:endParaRPr>
          </a:p>
        </p:txBody>
      </p:sp>
      <p:pic>
        <p:nvPicPr>
          <p:cNvPr id="4" name="Контейнер за съдържание 3" descr="IMG_47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9" y="2204864"/>
            <a:ext cx="7344815" cy="439248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bg-BG" sz="4400" dirty="0" smtClean="0"/>
              <a:t>Изграждане на ежедневни навици и умения</a:t>
            </a:r>
            <a:endParaRPr lang="bg-BG" sz="4400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323528" y="1412777"/>
            <a:ext cx="4104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Визуализиране на поздрав  </a:t>
            </a:r>
          </a:p>
          <a:p>
            <a:pPr algn="ctr"/>
            <a:r>
              <a:rPr lang="bg-BG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 последователност при  използване на поздрава</a:t>
            </a:r>
            <a:endParaRPr lang="bg-BG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Контейнер за съдържание 7" descr="IMG_4779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95536" y="2924944"/>
            <a:ext cx="4039985" cy="3744416"/>
          </a:xfrm>
          <a:prstGeom prst="rect">
            <a:avLst/>
          </a:prstGeom>
        </p:spPr>
      </p:pic>
      <p:pic>
        <p:nvPicPr>
          <p:cNvPr id="7" name="Контейнер за съдържание 9" descr="IMG_5071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5002088" y="2998912"/>
            <a:ext cx="3748335" cy="3600400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4572000" y="1340768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g-BG" sz="2400" b="1" dirty="0" smtClean="0">
                <a:solidFill>
                  <a:srgbClr val="04617B">
                    <a:lumMod val="60000"/>
                    <a:lumOff val="40000"/>
                  </a:srgbClr>
                </a:solidFill>
              </a:rPr>
              <a:t>Изграждане на хигиенни навици и умения за последователност на спазването им</a:t>
            </a:r>
            <a:endParaRPr lang="bg-BG" sz="2400" b="1" dirty="0">
              <a:solidFill>
                <a:srgbClr val="04617B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Autofit/>
          </a:bodyPr>
          <a:lstStyle/>
          <a:p>
            <a:pPr algn="ctr"/>
            <a:r>
              <a:rPr lang="bg-BG" sz="4000" dirty="0" smtClean="0">
                <a:latin typeface="+mn-lt"/>
              </a:rPr>
              <a:t> Визуализиране на дневен режим  </a:t>
            </a:r>
            <a:br>
              <a:rPr lang="bg-BG" sz="4000" dirty="0" smtClean="0">
                <a:latin typeface="+mn-lt"/>
              </a:rPr>
            </a:br>
            <a:r>
              <a:rPr lang="bg-BG" sz="4000" dirty="0" smtClean="0">
                <a:latin typeface="+mn-lt"/>
              </a:rPr>
              <a:t>стимули за изпълнението му </a:t>
            </a:r>
            <a:endParaRPr lang="bg-BG" sz="4000" dirty="0">
              <a:latin typeface="+mn-lt"/>
            </a:endParaRPr>
          </a:p>
        </p:txBody>
      </p:sp>
      <p:pic>
        <p:nvPicPr>
          <p:cNvPr id="8" name="Контейнер за съдържание 7" descr="IMG_475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4560504" y="1928328"/>
            <a:ext cx="4991545" cy="3672409"/>
          </a:xfrm>
        </p:spPr>
      </p:pic>
      <p:pic>
        <p:nvPicPr>
          <p:cNvPr id="9" name="Картина 8" descr="IMG_47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22639" y="1801697"/>
            <a:ext cx="5001297" cy="4079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4400" dirty="0" smtClean="0">
                <a:latin typeface="+mn-lt"/>
              </a:rPr>
              <a:t>Упражняване на концентрация внимание и фина </a:t>
            </a:r>
            <a:r>
              <a:rPr lang="bg-BG" sz="4400" dirty="0" err="1" smtClean="0">
                <a:latin typeface="+mn-lt"/>
              </a:rPr>
              <a:t>моторика</a:t>
            </a:r>
            <a:endParaRPr lang="bg-BG" sz="4400" dirty="0">
              <a:latin typeface="+mn-lt"/>
            </a:endParaRPr>
          </a:p>
        </p:txBody>
      </p:sp>
      <p:pic>
        <p:nvPicPr>
          <p:cNvPr id="12" name="Контейнер за съдържание 11" descr="IMG_4766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95536" y="1988840"/>
            <a:ext cx="4040188" cy="4464496"/>
          </a:xfrm>
        </p:spPr>
      </p:pic>
      <p:pic>
        <p:nvPicPr>
          <p:cNvPr id="6" name="Контейнер за съдържание 5" descr="IMG_476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060848"/>
            <a:ext cx="4041775" cy="439248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4000" dirty="0" smtClean="0">
                <a:latin typeface="+mn-lt"/>
              </a:rPr>
              <a:t>Упражняване на концентрация внимание и фина </a:t>
            </a:r>
            <a:r>
              <a:rPr lang="bg-BG" sz="4000" dirty="0" err="1" smtClean="0">
                <a:latin typeface="+mn-lt"/>
              </a:rPr>
              <a:t>моторика</a:t>
            </a:r>
            <a:endParaRPr lang="bg-BG" sz="4000" dirty="0">
              <a:latin typeface="+mn-lt"/>
            </a:endParaRPr>
          </a:p>
        </p:txBody>
      </p:sp>
      <p:pic>
        <p:nvPicPr>
          <p:cNvPr id="9" name="Контейнер за съдържание 8" descr="IMG_476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87823"/>
            <a:ext cx="4040188" cy="3030141"/>
          </a:xfrm>
        </p:spPr>
      </p:pic>
      <p:pic>
        <p:nvPicPr>
          <p:cNvPr id="10" name="Контейнер за съдържание 9" descr="IMG_476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587228"/>
            <a:ext cx="4041775" cy="303133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pPr algn="ctr"/>
            <a:r>
              <a:rPr lang="bg-BG" sz="4000" dirty="0" smtClean="0">
                <a:latin typeface="+mn-lt"/>
              </a:rPr>
              <a:t>Развиване на цветови </a:t>
            </a:r>
            <a:r>
              <a:rPr lang="bg-BG" sz="4000" dirty="0" err="1" smtClean="0">
                <a:latin typeface="+mn-lt"/>
              </a:rPr>
              <a:t>гнозис</a:t>
            </a:r>
            <a:endParaRPr lang="bg-BG" sz="4000" dirty="0">
              <a:latin typeface="+mn-lt"/>
            </a:endParaRPr>
          </a:p>
        </p:txBody>
      </p:sp>
      <p:pic>
        <p:nvPicPr>
          <p:cNvPr id="7" name="Контейнер за съдържание 6" descr="IMG_476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4040188" cy="2592288"/>
          </a:xfrm>
        </p:spPr>
      </p:pic>
      <p:pic>
        <p:nvPicPr>
          <p:cNvPr id="8" name="Контейнер за съдържание 7" descr="IMG_476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323528" y="4005064"/>
            <a:ext cx="3960812" cy="2664296"/>
          </a:xfrm>
        </p:spPr>
      </p:pic>
      <p:pic>
        <p:nvPicPr>
          <p:cNvPr id="5" name="Контейнер за съдържание 7" descr="IMG_48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933056"/>
            <a:ext cx="4039985" cy="2736304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4788025" y="1772816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Развиване на умения </a:t>
            </a:r>
          </a:p>
          <a:p>
            <a:pPr algn="ctr"/>
            <a:r>
              <a:rPr lang="bg-BG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 класификация и </a:t>
            </a:r>
            <a:r>
              <a:rPr lang="bg-BG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сериация</a:t>
            </a:r>
            <a:r>
              <a:rPr lang="bg-BG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ctr"/>
            <a:r>
              <a:rPr lang="bg-BG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 обекти</a:t>
            </a:r>
            <a:endParaRPr lang="bg-BG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 descr="IMG_47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260648"/>
            <a:ext cx="4475990" cy="2880320"/>
          </a:xfrm>
          <a:prstGeom prst="rect">
            <a:avLst/>
          </a:prstGeom>
        </p:spPr>
      </p:pic>
      <p:pic>
        <p:nvPicPr>
          <p:cNvPr id="7" name="Контейнер за съдържание 6" descr="IMG_4767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179512" y="3789040"/>
            <a:ext cx="4040188" cy="2880320"/>
          </a:xfrm>
        </p:spPr>
      </p:pic>
      <p:pic>
        <p:nvPicPr>
          <p:cNvPr id="9" name="Картина 8" descr="IMG_477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3789040"/>
            <a:ext cx="4464496" cy="2880320"/>
          </a:xfrm>
          <a:prstGeom prst="rect">
            <a:avLst/>
          </a:prstGeom>
        </p:spPr>
      </p:pic>
      <p:sp>
        <p:nvSpPr>
          <p:cNvPr id="12" name="Текстово поле 11"/>
          <p:cNvSpPr txBox="1"/>
          <p:nvPr/>
        </p:nvSpPr>
        <p:spPr>
          <a:xfrm>
            <a:off x="827584" y="299695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Развиване на времеви </a:t>
            </a:r>
            <a:r>
              <a:rPr lang="bg-BG" sz="4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гнозис</a:t>
            </a:r>
            <a:endParaRPr lang="bg-BG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Контейнер за съдържание 12" descr="IMG_477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260648"/>
            <a:ext cx="4041775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400" dirty="0" smtClean="0">
                <a:latin typeface="+mn-lt"/>
              </a:rPr>
              <a:t>Формиране на елементарни математически представи</a:t>
            </a:r>
            <a:endParaRPr lang="bg-BG" sz="4400" dirty="0">
              <a:latin typeface="+mn-lt"/>
            </a:endParaRPr>
          </a:p>
        </p:txBody>
      </p:sp>
      <p:pic>
        <p:nvPicPr>
          <p:cNvPr id="7" name="Контейнер за съдържание 6" descr="IMG_4776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55576" y="4149080"/>
            <a:ext cx="3600400" cy="2520280"/>
          </a:xfrm>
        </p:spPr>
      </p:pic>
      <p:pic>
        <p:nvPicPr>
          <p:cNvPr id="8" name="Контейнер за съдържание 7" descr="IMG_477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755576" y="1268760"/>
            <a:ext cx="3609727" cy="2592288"/>
          </a:xfrm>
        </p:spPr>
      </p:pic>
      <p:pic>
        <p:nvPicPr>
          <p:cNvPr id="9" name="Контейнер за съдържание 6" descr="IMG_48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3356992"/>
            <a:ext cx="4040188" cy="3168352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4427984" y="1340768"/>
            <a:ext cx="45365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Броене, съотнасяне </a:t>
            </a:r>
          </a:p>
          <a:p>
            <a:pPr algn="ctr"/>
            <a:r>
              <a:rPr lang="bg-BG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Брой предмети - количество </a:t>
            </a:r>
          </a:p>
          <a:p>
            <a:pPr algn="ctr"/>
            <a:r>
              <a:rPr lang="bg-BG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сравняване на количества</a:t>
            </a:r>
            <a:endParaRPr lang="bg-BG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70416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400" dirty="0" smtClean="0">
                <a:latin typeface="+mn-lt"/>
              </a:rPr>
              <a:t>Обогатяване на понятийния апарат и развиване на умения за глобално четене</a:t>
            </a:r>
            <a:endParaRPr lang="bg-BG" sz="4400" dirty="0">
              <a:latin typeface="+mn-lt"/>
            </a:endParaRPr>
          </a:p>
        </p:txBody>
      </p:sp>
      <p:pic>
        <p:nvPicPr>
          <p:cNvPr id="7" name="Контейнер за съдържание 6" descr="IMG_477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251520" y="2492896"/>
            <a:ext cx="4040188" cy="3960440"/>
          </a:xfrm>
        </p:spPr>
      </p:pic>
      <p:pic>
        <p:nvPicPr>
          <p:cNvPr id="8" name="Контейнер за съдържание 6" descr="IMG_4800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716016" y="2492896"/>
            <a:ext cx="4039985" cy="396044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000" dirty="0" smtClean="0">
                <a:latin typeface="+mn-lt"/>
              </a:rPr>
              <a:t>Формиране на умения за различаване и използване на емоционалните състояния.</a:t>
            </a:r>
            <a:endParaRPr lang="bg-BG" sz="4000" dirty="0">
              <a:latin typeface="+mn-lt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4040188" cy="1008112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Различаване на емоционалните състояния</a:t>
            </a:r>
            <a:endParaRPr lang="bg-B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196753"/>
            <a:ext cx="4498975" cy="1656184"/>
          </a:xfrm>
        </p:spPr>
        <p:txBody>
          <a:bodyPr>
            <a:noAutofit/>
          </a:bodyPr>
          <a:lstStyle/>
          <a:p>
            <a:pPr algn="ctr"/>
            <a:r>
              <a:rPr lang="bg-B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Упражняване на различни емоционални състояния в ежедневни ситуации при общуване с деца и възрастни</a:t>
            </a:r>
            <a:endParaRPr lang="bg-B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Контейнер за съдържание 7" descr="IMG_4782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716016" y="3429000"/>
            <a:ext cx="4041775" cy="3103339"/>
          </a:xfrm>
        </p:spPr>
      </p:pic>
      <p:pic>
        <p:nvPicPr>
          <p:cNvPr id="9" name="Картина 8" descr="IMG_47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429000"/>
            <a:ext cx="4187957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pPr algn="ctr"/>
            <a:r>
              <a:rPr lang="bg-BG" sz="4400" dirty="0" smtClean="0">
                <a:latin typeface="+mn-lt"/>
              </a:rPr>
              <a:t>Празнуваме заедно на 1-ви юни</a:t>
            </a:r>
            <a:endParaRPr lang="bg-BG" sz="4400" dirty="0">
              <a:latin typeface="+mn-lt"/>
            </a:endParaRPr>
          </a:p>
        </p:txBody>
      </p:sp>
      <p:pic>
        <p:nvPicPr>
          <p:cNvPr id="7" name="Контейнер за съдържание 6" descr="IMG_479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658598" y="1149714"/>
            <a:ext cx="3080081" cy="2310061"/>
          </a:xfrm>
        </p:spPr>
      </p:pic>
      <p:pic>
        <p:nvPicPr>
          <p:cNvPr id="8" name="Контейнер за съдържание 7" descr="IMG_482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283968" y="764704"/>
            <a:ext cx="4041775" cy="3031331"/>
          </a:xfrm>
        </p:spPr>
      </p:pic>
      <p:pic>
        <p:nvPicPr>
          <p:cNvPr id="9" name="Контейнер за съдържание 6" descr="IMG_48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3541" y="4077072"/>
            <a:ext cx="3344111" cy="2508083"/>
          </a:xfrm>
          <a:prstGeom prst="rect">
            <a:avLst/>
          </a:prstGeom>
        </p:spPr>
      </p:pic>
      <p:pic>
        <p:nvPicPr>
          <p:cNvPr id="10" name="Контейнер за съдържание 7" descr="IMG_48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75989" y="4005064"/>
            <a:ext cx="3552395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940936"/>
          </a:xfrm>
        </p:spPr>
        <p:txBody>
          <a:bodyPr>
            <a:normAutofit/>
          </a:bodyPr>
          <a:lstStyle/>
          <a:p>
            <a:pPr algn="ctr"/>
            <a:r>
              <a:rPr lang="bg-BG" sz="5400" dirty="0" smtClean="0">
                <a:latin typeface="+mn-lt"/>
              </a:rPr>
              <a:t>БЛАГОДАРЯ  ВИ</a:t>
            </a:r>
            <a:br>
              <a:rPr lang="bg-BG" sz="5400" dirty="0" smtClean="0">
                <a:latin typeface="+mn-lt"/>
              </a:rPr>
            </a:br>
            <a:r>
              <a:rPr lang="bg-BG" sz="5400" dirty="0" smtClean="0">
                <a:latin typeface="+mn-lt"/>
              </a:rPr>
              <a:t> </a:t>
            </a:r>
            <a:br>
              <a:rPr lang="bg-BG" sz="5400" dirty="0" smtClean="0">
                <a:latin typeface="+mn-lt"/>
              </a:rPr>
            </a:br>
            <a:r>
              <a:rPr lang="bg-BG" sz="5400" dirty="0" smtClean="0">
                <a:latin typeface="+mn-lt"/>
              </a:rPr>
              <a:t>ЗА ВНИМАНИЕТО!</a:t>
            </a:r>
            <a:endParaRPr lang="bg-BG" sz="5400" dirty="0">
              <a:latin typeface="+mn-lt"/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2411760" y="5229200"/>
            <a:ext cx="5616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chemeClr val="accent1"/>
                </a:solidFill>
              </a:rPr>
              <a:t>Йорданка Стефанова – директор на</a:t>
            </a:r>
          </a:p>
          <a:p>
            <a:r>
              <a:rPr lang="bg-BG" sz="2800" dirty="0" smtClean="0">
                <a:solidFill>
                  <a:schemeClr val="accent1"/>
                </a:solidFill>
              </a:rPr>
              <a:t>ДГ “Зорница”, град Сливен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класик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700</TotalTime>
  <Words>637</Words>
  <Application>Microsoft Office PowerPoint</Application>
  <PresentationFormat>Презентация на цял екран (4:3)</PresentationFormat>
  <Paragraphs>95</Paragraphs>
  <Slides>22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23" baseType="lpstr">
      <vt:lpstr>Поток</vt:lpstr>
      <vt:lpstr>“Заедно от детската градина  Зорница”</vt:lpstr>
      <vt:lpstr>Дейности реализиращи проекта</vt:lpstr>
      <vt:lpstr>Дейности реализиращи проекта</vt:lpstr>
      <vt:lpstr> Обучение от специалистите на фондация “Карин дом”</vt:lpstr>
      <vt:lpstr>Обща и допълнителна подкрепа и умения за отчитане потребностите на децата.</vt:lpstr>
      <vt:lpstr>Обща и допълнителна подкрепа и умения за отчитане потребностите на децата.</vt:lpstr>
      <vt:lpstr>Реализирани дейности</vt:lpstr>
      <vt:lpstr>Реализирани дейности</vt:lpstr>
      <vt:lpstr>Очаквани резултати</vt:lpstr>
      <vt:lpstr>Възникнали проблеми</vt:lpstr>
      <vt:lpstr>Формиране на представи за части на човешкото тяло и неговата неприкосновеност</vt:lpstr>
      <vt:lpstr>Изграждане на ежедневни навици и умения</vt:lpstr>
      <vt:lpstr> Визуализиране на дневен режим   стимули за изпълнението му </vt:lpstr>
      <vt:lpstr>Упражняване на концентрация внимание и фина моторика</vt:lpstr>
      <vt:lpstr>Упражняване на концентрация внимание и фина моторика</vt:lpstr>
      <vt:lpstr>Развиване на цветови гнозис</vt:lpstr>
      <vt:lpstr>Презентация на PowerPoint</vt:lpstr>
      <vt:lpstr>Формиране на елементарни математически представи</vt:lpstr>
      <vt:lpstr>Обогатяване на понятийния апарат и развиване на умения за глобално четене</vt:lpstr>
      <vt:lpstr>Формиране на умения за различаване и използване на емоционалните състояния.</vt:lpstr>
      <vt:lpstr>Празнуваме заедно на 1-ви юни</vt:lpstr>
      <vt:lpstr>БЛАГОДАРЯ  ВИ   ЗА ВНИМАНИЕТО!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</cp:lastModifiedBy>
  <cp:revision>117</cp:revision>
  <dcterms:created xsi:type="dcterms:W3CDTF">2017-05-30T05:42:46Z</dcterms:created>
  <dcterms:modified xsi:type="dcterms:W3CDTF">2017-06-06T13:17:36Z</dcterms:modified>
</cp:coreProperties>
</file>