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media/image64.jpg" ContentType="image/jpe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5"/>
  </p:notesMasterIdLst>
  <p:sldIdLst>
    <p:sldId id="274" r:id="rId2"/>
    <p:sldId id="275" r:id="rId3"/>
    <p:sldId id="386" r:id="rId4"/>
    <p:sldId id="326" r:id="rId5"/>
    <p:sldId id="364" r:id="rId6"/>
    <p:sldId id="367" r:id="rId7"/>
    <p:sldId id="257" r:id="rId8"/>
    <p:sldId id="258" r:id="rId9"/>
    <p:sldId id="376" r:id="rId10"/>
    <p:sldId id="280" r:id="rId11"/>
    <p:sldId id="282" r:id="rId12"/>
    <p:sldId id="281" r:id="rId13"/>
    <p:sldId id="283" r:id="rId14"/>
    <p:sldId id="329" r:id="rId15"/>
    <p:sldId id="358" r:id="rId16"/>
    <p:sldId id="385" r:id="rId17"/>
    <p:sldId id="285" r:id="rId18"/>
    <p:sldId id="370" r:id="rId19"/>
    <p:sldId id="286" r:id="rId20"/>
    <p:sldId id="369" r:id="rId21"/>
    <p:sldId id="289" r:id="rId22"/>
    <p:sldId id="375" r:id="rId23"/>
    <p:sldId id="331" r:id="rId24"/>
    <p:sldId id="313" r:id="rId25"/>
    <p:sldId id="346" r:id="rId26"/>
    <p:sldId id="333" r:id="rId27"/>
    <p:sldId id="290" r:id="rId28"/>
    <p:sldId id="340" r:id="rId29"/>
    <p:sldId id="323" r:id="rId30"/>
    <p:sldId id="383" r:id="rId31"/>
    <p:sldId id="284" r:id="rId32"/>
    <p:sldId id="382" r:id="rId33"/>
    <p:sldId id="342" r:id="rId34"/>
    <p:sldId id="359" r:id="rId35"/>
    <p:sldId id="374" r:id="rId36"/>
    <p:sldId id="371" r:id="rId37"/>
    <p:sldId id="365" r:id="rId38"/>
    <p:sldId id="355" r:id="rId39"/>
    <p:sldId id="288" r:id="rId40"/>
    <p:sldId id="287" r:id="rId41"/>
    <p:sldId id="338" r:id="rId42"/>
    <p:sldId id="334" r:id="rId43"/>
    <p:sldId id="363" r:id="rId44"/>
    <p:sldId id="319" r:id="rId45"/>
    <p:sldId id="306" r:id="rId46"/>
    <p:sldId id="378" r:id="rId47"/>
    <p:sldId id="337" r:id="rId48"/>
    <p:sldId id="307" r:id="rId49"/>
    <p:sldId id="308" r:id="rId50"/>
    <p:sldId id="377" r:id="rId51"/>
    <p:sldId id="349" r:id="rId52"/>
    <p:sldId id="347" r:id="rId53"/>
    <p:sldId id="357" r:id="rId54"/>
    <p:sldId id="353" r:id="rId55"/>
    <p:sldId id="295" r:id="rId56"/>
    <p:sldId id="304" r:id="rId57"/>
    <p:sldId id="344" r:id="rId58"/>
    <p:sldId id="351" r:id="rId59"/>
    <p:sldId id="381" r:id="rId60"/>
    <p:sldId id="384" r:id="rId61"/>
    <p:sldId id="260" r:id="rId62"/>
    <p:sldId id="291" r:id="rId63"/>
    <p:sldId id="261" r:id="rId64"/>
    <p:sldId id="298" r:id="rId65"/>
    <p:sldId id="296" r:id="rId66"/>
    <p:sldId id="356" r:id="rId67"/>
    <p:sldId id="345" r:id="rId68"/>
    <p:sldId id="379" r:id="rId69"/>
    <p:sldId id="300" r:id="rId70"/>
    <p:sldId id="348" r:id="rId71"/>
    <p:sldId id="318" r:id="rId72"/>
    <p:sldId id="315" r:id="rId73"/>
    <p:sldId id="350" r:id="rId74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FF"/>
    <a:srgbClr val="CC00CC"/>
    <a:srgbClr val="E9EF07"/>
    <a:srgbClr val="FF33CC"/>
    <a:srgbClr val="FF6600"/>
    <a:srgbClr val="538236"/>
    <a:srgbClr val="996633"/>
    <a:srgbClr val="008000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733" autoAdjust="0"/>
    <p:restoredTop sz="95858" autoAdjust="0"/>
  </p:normalViewPr>
  <p:slideViewPr>
    <p:cSldViewPr snapToGrid="0">
      <p:cViewPr>
        <p:scale>
          <a:sx n="90" d="100"/>
          <a:sy n="90" d="100"/>
        </p:scale>
        <p:origin x="-426" y="-49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ния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05BA6B-5367-4E60-9528-56BD0953E708}" type="datetimeFigureOut">
              <a:rPr lang="bg-BG" smtClean="0"/>
              <a:t>23.7.2021 г.</a:t>
            </a:fld>
            <a:endParaRPr lang="bg-BG"/>
          </a:p>
        </p:txBody>
      </p:sp>
      <p:sp>
        <p:nvSpPr>
          <p:cNvPr id="4" name="Контейнер за изображение на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36D65B-4EB9-47DB-9167-214DDB39397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1326964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6D65B-4EB9-47DB-9167-214DDB39397B}" type="slidenum">
              <a:rPr lang="bg-BG" smtClean="0"/>
              <a:t>2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2910578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bg-BG" smtClean="0"/>
              <a:t>Щракнете, за да редактирате стила на подзаглавието в образеца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5AB12-3ED2-4AA3-A427-F9FE7BBE0250}" type="datetimeFigureOut">
              <a:rPr lang="bg-BG" smtClean="0"/>
              <a:t>23.7.2021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0AF90-5C1D-4C6B-9BC4-66DE5EEC33A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688137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5AB12-3ED2-4AA3-A427-F9FE7BBE0250}" type="datetimeFigureOut">
              <a:rPr lang="bg-BG" smtClean="0"/>
              <a:t>23.7.2021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0AF90-5C1D-4C6B-9BC4-66DE5EEC33A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348065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5AB12-3ED2-4AA3-A427-F9FE7BBE0250}" type="datetimeFigureOut">
              <a:rPr lang="bg-BG" smtClean="0"/>
              <a:t>23.7.2021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0AF90-5C1D-4C6B-9BC4-66DE5EEC33A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667159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5AB12-3ED2-4AA3-A427-F9FE7BBE0250}" type="datetimeFigureOut">
              <a:rPr lang="bg-BG" smtClean="0"/>
              <a:t>23.7.2021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0AF90-5C1D-4C6B-9BC4-66DE5EEC33A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10624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5AB12-3ED2-4AA3-A427-F9FE7BBE0250}" type="datetimeFigureOut">
              <a:rPr lang="bg-BG" smtClean="0"/>
              <a:t>23.7.2021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0AF90-5C1D-4C6B-9BC4-66DE5EEC33A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657839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5AB12-3ED2-4AA3-A427-F9FE7BBE0250}" type="datetimeFigureOut">
              <a:rPr lang="bg-BG" smtClean="0"/>
              <a:t>23.7.2021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0AF90-5C1D-4C6B-9BC4-66DE5EEC33A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013869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5AB12-3ED2-4AA3-A427-F9FE7BBE0250}" type="datetimeFigureOut">
              <a:rPr lang="bg-BG" smtClean="0"/>
              <a:t>23.7.2021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0AF90-5C1D-4C6B-9BC4-66DE5EEC33A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814083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5AB12-3ED2-4AA3-A427-F9FE7BBE0250}" type="datetimeFigureOut">
              <a:rPr lang="bg-BG" smtClean="0"/>
              <a:t>23.7.2021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0AF90-5C1D-4C6B-9BC4-66DE5EEC33A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114415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5AB12-3ED2-4AA3-A427-F9FE7BBE0250}" type="datetimeFigureOut">
              <a:rPr lang="bg-BG" smtClean="0"/>
              <a:t>23.7.2021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0AF90-5C1D-4C6B-9BC4-66DE5EEC33A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866830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5AB12-3ED2-4AA3-A427-F9FE7BBE0250}" type="datetimeFigureOut">
              <a:rPr lang="bg-BG" smtClean="0"/>
              <a:t>23.7.2021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0AF90-5C1D-4C6B-9BC4-66DE5EEC33A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28573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5AB12-3ED2-4AA3-A427-F9FE7BBE0250}" type="datetimeFigureOut">
              <a:rPr lang="bg-BG" smtClean="0"/>
              <a:t>23.7.2021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0AF90-5C1D-4C6B-9BC4-66DE5EEC33A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182191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65AB12-3ED2-4AA3-A427-F9FE7BBE0250}" type="datetimeFigureOut">
              <a:rPr lang="bg-BG" smtClean="0"/>
              <a:t>23.7.2021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20AF90-5C1D-4C6B-9BC4-66DE5EEC33A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609894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3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jpeg"/><Relationship Id="rId5" Type="http://schemas.openxmlformats.org/officeDocument/2006/relationships/image" Target="../media/image69.jpeg"/><Relationship Id="rId4" Type="http://schemas.openxmlformats.org/officeDocument/2006/relationships/image" Target="../media/image68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5.jpeg"/><Relationship Id="rId5" Type="http://schemas.openxmlformats.org/officeDocument/2006/relationships/image" Target="../media/image74.png"/><Relationship Id="rId4" Type="http://schemas.openxmlformats.org/officeDocument/2006/relationships/image" Target="../media/image73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9.jpeg"/><Relationship Id="rId4" Type="http://schemas.openxmlformats.org/officeDocument/2006/relationships/image" Target="../media/image78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3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8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3.jpeg"/><Relationship Id="rId4" Type="http://schemas.openxmlformats.org/officeDocument/2006/relationships/image" Target="../media/image102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8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1.jpe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7" Type="http://schemas.openxmlformats.org/officeDocument/2006/relationships/image" Target="../media/image117.jpeg"/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6.jpeg"/><Relationship Id="rId5" Type="http://schemas.openxmlformats.org/officeDocument/2006/relationships/image" Target="../media/image115.png"/><Relationship Id="rId4" Type="http://schemas.openxmlformats.org/officeDocument/2006/relationships/image" Target="../media/image114.jpe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image" Target="../media/image11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2.jpeg"/><Relationship Id="rId4" Type="http://schemas.openxmlformats.org/officeDocument/2006/relationships/image" Target="../media/image121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eg"/><Relationship Id="rId2" Type="http://schemas.openxmlformats.org/officeDocument/2006/relationships/image" Target="../media/image123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2" Type="http://schemas.openxmlformats.org/officeDocument/2006/relationships/image" Target="../media/image12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7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image" Target="../media/image128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e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2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jpeg"/><Relationship Id="rId2" Type="http://schemas.openxmlformats.org/officeDocument/2006/relationships/image" Target="../media/image13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6.jpeg"/><Relationship Id="rId4" Type="http://schemas.openxmlformats.org/officeDocument/2006/relationships/image" Target="../media/image135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png"/><Relationship Id="rId2" Type="http://schemas.openxmlformats.org/officeDocument/2006/relationships/image" Target="../media/image137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jpeg"/><Relationship Id="rId2" Type="http://schemas.openxmlformats.org/officeDocument/2006/relationships/image" Target="../media/image13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3.jpeg"/><Relationship Id="rId5" Type="http://schemas.openxmlformats.org/officeDocument/2006/relationships/image" Target="../media/image142.jpeg"/><Relationship Id="rId4" Type="http://schemas.openxmlformats.org/officeDocument/2006/relationships/image" Target="../media/image141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jpeg"/><Relationship Id="rId2" Type="http://schemas.openxmlformats.org/officeDocument/2006/relationships/image" Target="../media/image14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7.jpeg"/><Relationship Id="rId4" Type="http://schemas.openxmlformats.org/officeDocument/2006/relationships/image" Target="../media/image146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jpeg"/><Relationship Id="rId2" Type="http://schemas.openxmlformats.org/officeDocument/2006/relationships/image" Target="../media/image14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0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jpeg"/><Relationship Id="rId2" Type="http://schemas.openxmlformats.org/officeDocument/2006/relationships/image" Target="../media/image15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3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jpeg"/><Relationship Id="rId2" Type="http://schemas.openxmlformats.org/officeDocument/2006/relationships/image" Target="../media/image15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8.jpeg"/><Relationship Id="rId5" Type="http://schemas.openxmlformats.org/officeDocument/2006/relationships/image" Target="../media/image157.jpeg"/><Relationship Id="rId4" Type="http://schemas.openxmlformats.org/officeDocument/2006/relationships/image" Target="../media/image156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jpeg"/><Relationship Id="rId2" Type="http://schemas.openxmlformats.org/officeDocument/2006/relationships/image" Target="../media/image15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2.jpeg"/><Relationship Id="rId4" Type="http://schemas.openxmlformats.org/officeDocument/2006/relationships/image" Target="../media/image161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4.jpeg"/><Relationship Id="rId7" Type="http://schemas.openxmlformats.org/officeDocument/2006/relationships/image" Target="../media/image168.jpeg"/><Relationship Id="rId2" Type="http://schemas.openxmlformats.org/officeDocument/2006/relationships/image" Target="../media/image16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7.jpeg"/><Relationship Id="rId5" Type="http://schemas.openxmlformats.org/officeDocument/2006/relationships/image" Target="../media/image166.jpeg"/><Relationship Id="rId4" Type="http://schemas.openxmlformats.org/officeDocument/2006/relationships/image" Target="../media/image165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jpeg"/><Relationship Id="rId2" Type="http://schemas.openxmlformats.org/officeDocument/2006/relationships/image" Target="../media/image16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1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jpeg"/><Relationship Id="rId2" Type="http://schemas.openxmlformats.org/officeDocument/2006/relationships/image" Target="../media/image17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5.jpeg"/><Relationship Id="rId4" Type="http://schemas.openxmlformats.org/officeDocument/2006/relationships/image" Target="../media/image174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7.png"/><Relationship Id="rId2" Type="http://schemas.openxmlformats.org/officeDocument/2006/relationships/image" Target="../media/image17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0.png"/><Relationship Id="rId5" Type="http://schemas.openxmlformats.org/officeDocument/2006/relationships/image" Target="../media/image179.png"/><Relationship Id="rId4" Type="http://schemas.openxmlformats.org/officeDocument/2006/relationships/image" Target="../media/image178.jpe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2.jpeg"/><Relationship Id="rId2" Type="http://schemas.openxmlformats.org/officeDocument/2006/relationships/image" Target="../media/image18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5.png"/><Relationship Id="rId5" Type="http://schemas.openxmlformats.org/officeDocument/2006/relationships/image" Target="../media/image184.jpeg"/><Relationship Id="rId4" Type="http://schemas.openxmlformats.org/officeDocument/2006/relationships/image" Target="../media/image183.jpe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7.jpeg"/><Relationship Id="rId2" Type="http://schemas.openxmlformats.org/officeDocument/2006/relationships/image" Target="../media/image18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8.jpe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png"/><Relationship Id="rId2" Type="http://schemas.openxmlformats.org/officeDocument/2006/relationships/image" Target="../media/image18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1.jpe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3.jpeg"/><Relationship Id="rId2" Type="http://schemas.openxmlformats.org/officeDocument/2006/relationships/image" Target="../media/image19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4.jpe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6.jpeg"/><Relationship Id="rId2" Type="http://schemas.openxmlformats.org/officeDocument/2006/relationships/image" Target="../media/image195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8.jpeg"/><Relationship Id="rId2" Type="http://schemas.openxmlformats.org/officeDocument/2006/relationships/image" Target="../media/image19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9.jpe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1.jpeg"/><Relationship Id="rId2" Type="http://schemas.openxmlformats.org/officeDocument/2006/relationships/image" Target="../media/image20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3.png"/><Relationship Id="rId4" Type="http://schemas.openxmlformats.org/officeDocument/2006/relationships/image" Target="../media/image202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5.png"/><Relationship Id="rId2" Type="http://schemas.openxmlformats.org/officeDocument/2006/relationships/image" Target="../media/image20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7.jpeg"/><Relationship Id="rId4" Type="http://schemas.openxmlformats.org/officeDocument/2006/relationships/image" Target="../media/image206.jpe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9.jpeg"/><Relationship Id="rId2" Type="http://schemas.openxmlformats.org/officeDocument/2006/relationships/image" Target="../media/image208.jpe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1.png"/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>
            <a:alpha val="82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0"/>
          <p:cNvSpPr/>
          <p:nvPr/>
        </p:nvSpPr>
        <p:spPr>
          <a:xfrm>
            <a:off x="3654552" y="772668"/>
            <a:ext cx="5001767" cy="51069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Текстово поле 2"/>
          <p:cNvSpPr txBox="1"/>
          <p:nvPr/>
        </p:nvSpPr>
        <p:spPr>
          <a:xfrm>
            <a:off x="1867280" y="5879592"/>
            <a:ext cx="85763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Проект </a:t>
            </a: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BG05M20P001- 3.005-0004 „Активно </a:t>
            </a:r>
            <a:r>
              <a:rPr kumimoji="0" lang="bg-BG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приобщаване в системата на предучилищното</a:t>
            </a: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образование" 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gency FB" panose="020B0503020202020204" pitchFamily="34" charset="0"/>
              <a:ea typeface="+mn-ea"/>
              <a:cs typeface="+mn-cs"/>
            </a:endParaRPr>
          </a:p>
        </p:txBody>
      </p:sp>
      <p:sp>
        <p:nvSpPr>
          <p:cNvPr id="4" name="object 21"/>
          <p:cNvSpPr/>
          <p:nvPr/>
        </p:nvSpPr>
        <p:spPr>
          <a:xfrm>
            <a:off x="618309" y="131825"/>
            <a:ext cx="3348228" cy="122914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object 22"/>
          <p:cNvSpPr/>
          <p:nvPr/>
        </p:nvSpPr>
        <p:spPr>
          <a:xfrm>
            <a:off x="8874252" y="132587"/>
            <a:ext cx="2608502" cy="112928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87857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9000">
              <a:srgbClr val="7030A0"/>
            </a:gs>
            <a:gs pos="92000">
              <a:schemeClr val="accent4">
                <a:lumMod val="60000"/>
                <a:lumOff val="40000"/>
              </a:schemeClr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Картина 5" descr="дг Зорница лого с прозрачен фон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460" y="106326"/>
            <a:ext cx="9824484" cy="237106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авоъгълник 6"/>
          <p:cNvSpPr/>
          <p:nvPr/>
        </p:nvSpPr>
        <p:spPr>
          <a:xfrm>
            <a:off x="204952" y="2632677"/>
            <a:ext cx="11796548" cy="3849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890" marR="8890" algn="just">
              <a:lnSpc>
                <a:spcPct val="110000"/>
              </a:lnSpc>
              <a:spcBef>
                <a:spcPts val="95"/>
              </a:spcBef>
              <a:spcAft>
                <a:spcPts val="0"/>
              </a:spcAft>
              <a:tabLst>
                <a:tab pos="241935" algn="l"/>
              </a:tabLst>
            </a:pPr>
            <a:r>
              <a:rPr lang="bg-BG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bg-BG" sz="28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bg-BG" sz="28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Детска </a:t>
            </a:r>
            <a:r>
              <a:rPr lang="bg-BG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градина „Зорница</a:t>
            </a:r>
            <a:r>
              <a:rPr lang="bg-BG" sz="28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”</a:t>
            </a:r>
            <a:r>
              <a:rPr lang="ru-RU" sz="2800" b="1" kern="1200" spc="-1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/гр</a:t>
            </a:r>
            <a:r>
              <a:rPr lang="ru-RU" sz="2800" b="1" kern="12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 </a:t>
            </a:r>
            <a:r>
              <a:rPr lang="ru-RU" sz="2800" b="1" kern="1200" spc="-1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Сливен</a:t>
            </a:r>
            <a:r>
              <a:rPr lang="ru-RU" sz="2800" b="1" spc="-1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/</a:t>
            </a:r>
            <a:r>
              <a:rPr lang="ru-RU" sz="2800" b="1" kern="1200" spc="-1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 </a:t>
            </a:r>
            <a:r>
              <a:rPr lang="ru-RU" sz="2800" b="1" kern="1200" spc="-1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участва</a:t>
            </a:r>
            <a:r>
              <a:rPr lang="ru-RU" sz="2800" b="1" kern="1200" spc="-1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от </a:t>
            </a:r>
            <a:r>
              <a:rPr lang="ru-RU" sz="2800" b="1" kern="1200" spc="-1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учебната</a:t>
            </a:r>
            <a:r>
              <a:rPr lang="ru-RU" sz="2800" b="1" kern="1200" spc="-1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2019-2020 год., в </a:t>
            </a:r>
            <a:r>
              <a:rPr lang="ru-RU" sz="2800" b="1" kern="12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проект </a:t>
            </a:r>
            <a:r>
              <a:rPr lang="bg-BG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„Активно приобщаване в системата на предучилищното образование“</a:t>
            </a:r>
            <a:r>
              <a:rPr lang="bg-BG" sz="2800" b="1" kern="12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800" b="1" kern="12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- </a:t>
            </a:r>
            <a:r>
              <a:rPr lang="ru-RU" sz="2800" b="1" kern="12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Дейност</a:t>
            </a:r>
            <a:r>
              <a:rPr lang="ru-RU" sz="2800" b="1" kern="12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800" b="1" kern="1200" spc="-5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2: </a:t>
            </a:r>
            <a:r>
              <a:rPr lang="ru-RU" sz="2800" b="1" kern="12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Провеждане</a:t>
            </a:r>
            <a:r>
              <a:rPr lang="ru-RU" sz="2800" b="1" kern="12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800" b="1" kern="1200" spc="-5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на </a:t>
            </a:r>
            <a:r>
              <a:rPr lang="ru-RU" sz="2800" b="1" kern="12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дейности</a:t>
            </a:r>
            <a:r>
              <a:rPr lang="ru-RU" sz="2800" b="1" kern="12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800" b="1" kern="1200" spc="-5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за </a:t>
            </a:r>
            <a:r>
              <a:rPr lang="ru-RU" sz="2800" b="1" kern="12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педагогическа</a:t>
            </a:r>
            <a:r>
              <a:rPr lang="ru-RU" sz="2800" b="1" kern="12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ru-RU" sz="2800" b="1" kern="12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психологическа</a:t>
            </a:r>
            <a:r>
              <a:rPr lang="ru-RU" sz="2800" b="1" kern="12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800" b="1" kern="1200" spc="-5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и </a:t>
            </a:r>
            <a:r>
              <a:rPr lang="ru-RU" sz="2800" b="1" kern="12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социална</a:t>
            </a:r>
            <a:r>
              <a:rPr lang="ru-RU" sz="2800" b="1" kern="12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800" b="1" kern="1200" spc="-1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подкрепа</a:t>
            </a:r>
            <a:r>
              <a:rPr lang="ru-RU" sz="2800" b="1" kern="1200" spc="-15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800" b="1" kern="1200" spc="-5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на </a:t>
            </a:r>
            <a:r>
              <a:rPr lang="ru-RU" sz="2800" b="1" kern="1200" spc="-2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деца</a:t>
            </a:r>
            <a:r>
              <a:rPr lang="ru-RU" sz="2800" b="1" kern="1200" spc="-25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800" b="1" kern="12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от  </a:t>
            </a:r>
            <a:r>
              <a:rPr lang="ru-RU" sz="2800" b="1" kern="12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уязвими</a:t>
            </a:r>
            <a:r>
              <a:rPr lang="ru-RU" sz="2800" b="1" kern="12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800" b="1" kern="1200" spc="-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групи</a:t>
            </a:r>
            <a:r>
              <a:rPr lang="ru-RU" sz="2800" b="1" kern="1200" spc="-5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ru-RU" sz="2800" b="1" i="1" kern="12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вкл. </a:t>
            </a:r>
            <a:r>
              <a:rPr lang="en-US" sz="2800" b="1" i="1" spc="-5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o</a:t>
            </a:r>
            <a:r>
              <a:rPr lang="ru-RU" sz="2800" b="1" i="1" kern="1200" spc="-5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безпечаване</a:t>
            </a:r>
            <a:r>
              <a:rPr lang="ru-RU" sz="2800" b="1" i="1" kern="1200" spc="-5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800" b="1" i="1" kern="1200" spc="-5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на </a:t>
            </a:r>
            <a:r>
              <a:rPr lang="ru-RU" sz="2800" b="1" i="1" kern="12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средствата</a:t>
            </a:r>
            <a:r>
              <a:rPr lang="ru-RU" sz="2800" b="1" i="1" kern="12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800" b="1" i="1" kern="1200" spc="-5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за </a:t>
            </a:r>
            <a:r>
              <a:rPr lang="ru-RU" sz="2800" b="1" i="1" kern="1200" spc="-15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такси </a:t>
            </a:r>
            <a:r>
              <a:rPr lang="ru-RU" sz="2800" b="1" i="1" kern="1200" spc="-5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на </a:t>
            </a:r>
            <a:r>
              <a:rPr lang="ru-RU" sz="2800" b="1" i="1" kern="1200" spc="-25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детски </a:t>
            </a:r>
            <a:r>
              <a:rPr lang="ru-RU" sz="2800" b="1" i="1" kern="12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градини</a:t>
            </a:r>
            <a:r>
              <a:rPr lang="ru-RU" sz="2800" b="1" i="1" kern="12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800" b="1" i="1" kern="1200" spc="-5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 </a:t>
            </a:r>
            <a:r>
              <a:rPr lang="ru-RU" sz="2800" b="1" i="1" kern="12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повишена</a:t>
            </a:r>
            <a:r>
              <a:rPr lang="ru-RU" sz="2800" b="1" i="1" kern="12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800" b="1" i="1" kern="1200" spc="-15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концентрация </a:t>
            </a:r>
            <a:r>
              <a:rPr lang="ru-RU" sz="2800" b="1" i="1" kern="1200" spc="-5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на </a:t>
            </a:r>
            <a:r>
              <a:rPr lang="ru-RU" sz="2800" b="1" i="1" kern="1200" spc="-2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деца</a:t>
            </a:r>
            <a:r>
              <a:rPr lang="ru-RU" sz="2800" b="1" i="1" kern="1200" spc="-25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 </a:t>
            </a:r>
            <a:r>
              <a:rPr lang="ru-RU" sz="2800" b="1" i="1" kern="1200" spc="-5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от </a:t>
            </a:r>
            <a:r>
              <a:rPr lang="ru-RU" sz="2800" b="1" i="1" kern="12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уязвими</a:t>
            </a:r>
            <a:r>
              <a:rPr lang="ru-RU" sz="2800" b="1" i="1" kern="12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800" b="1" i="1" kern="1200" spc="-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групи</a:t>
            </a:r>
            <a:r>
              <a:rPr lang="ru-RU" sz="2800" b="1" i="1" kern="1200" spc="-5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ru-RU" sz="2800" b="1" i="1" kern="12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осигуряване</a:t>
            </a:r>
            <a:r>
              <a:rPr lang="ru-RU" sz="2800" b="1" i="1" kern="12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800" b="1" i="1" kern="1200" spc="-5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на </a:t>
            </a:r>
            <a:r>
              <a:rPr lang="ru-RU" sz="2800" b="1" i="1" kern="1200" spc="-1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допълнителен</a:t>
            </a:r>
            <a:r>
              <a:rPr lang="ru-RU" sz="2800" b="1" i="1" kern="1200" spc="-15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800" b="1" i="1" kern="12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педагогически </a:t>
            </a:r>
            <a:r>
              <a:rPr lang="ru-RU" sz="2800" b="1" i="1" kern="1200" spc="-5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и </a:t>
            </a:r>
            <a:r>
              <a:rPr lang="ru-RU" sz="2800" b="1" i="1" kern="12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непедагогически</a:t>
            </a:r>
            <a:r>
              <a:rPr lang="ru-RU" sz="2800" b="1" i="1" kern="12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800" b="1" i="1" kern="1200" spc="-5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персонал, </a:t>
            </a:r>
            <a:r>
              <a:rPr lang="ru-RU" sz="2800" b="1" i="1" kern="12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осигуряване</a:t>
            </a:r>
            <a:r>
              <a:rPr lang="ru-RU" sz="2800" b="1" i="1" kern="12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800" b="1" i="1" kern="1200" spc="-5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на  </a:t>
            </a:r>
            <a:r>
              <a:rPr lang="ru-RU" sz="2800" b="1" i="1" kern="1200" spc="-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учебни</a:t>
            </a:r>
            <a:r>
              <a:rPr lang="ru-RU" sz="2800" b="1" i="1" kern="1200" spc="-5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800" b="1" i="1" kern="1200" spc="-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материали</a:t>
            </a:r>
            <a:r>
              <a:rPr lang="ru-RU" sz="2800" b="1" i="1" kern="1200" spc="-5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ru-RU" sz="2800" b="1" i="1" kern="12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пособия,</a:t>
            </a:r>
            <a:r>
              <a:rPr lang="ru-RU" sz="2800" b="1" i="1" kern="1200" spc="35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800" b="1" i="1" kern="12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помагала</a:t>
            </a:r>
            <a:r>
              <a:rPr lang="ru-RU" sz="2800" b="1" i="1" kern="12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</a:t>
            </a:r>
            <a:endParaRPr lang="bg-BG" sz="2800" i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9559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>
            <a:alpha val="6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 поле 1"/>
          <p:cNvSpPr txBox="1"/>
          <p:nvPr/>
        </p:nvSpPr>
        <p:spPr>
          <a:xfrm>
            <a:off x="577077" y="487264"/>
            <a:ext cx="11061290" cy="76944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bg-BG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ОБЩА И ДОПЪЛНИТЕЛНА ПОДКРЕПА</a:t>
            </a:r>
            <a:endParaRPr lang="bg-BG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98" b="2661"/>
          <a:stretch/>
        </p:blipFill>
        <p:spPr>
          <a:xfrm>
            <a:off x="577078" y="1582615"/>
            <a:ext cx="11061289" cy="4994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619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>
            <a:alpha val="54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61" y="1959572"/>
            <a:ext cx="2680780" cy="4663439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4640" y="1959572"/>
            <a:ext cx="2762796" cy="4375208"/>
          </a:xfrm>
          <a:prstGeom prst="rect">
            <a:avLst/>
          </a:prstGeom>
        </p:spPr>
      </p:pic>
      <p:pic>
        <p:nvPicPr>
          <p:cNvPr id="12" name="Картина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7085" y="1959572"/>
            <a:ext cx="1504286" cy="4663440"/>
          </a:xfrm>
          <a:prstGeom prst="rect">
            <a:avLst/>
          </a:prstGeom>
        </p:spPr>
      </p:pic>
      <p:sp>
        <p:nvSpPr>
          <p:cNvPr id="7" name="Текстово поле 6"/>
          <p:cNvSpPr txBox="1"/>
          <p:nvPr/>
        </p:nvSpPr>
        <p:spPr>
          <a:xfrm>
            <a:off x="153860" y="143690"/>
            <a:ext cx="1190751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Формиране на времеви представи /месеци и сезони и асоцииране с характерни особености – промени в природата, подходящо облекло, празници и др./ и развитие на фина моторика /рязане с ножица, прегъване на хартия и апликиране/</a:t>
            </a:r>
            <a:endParaRPr lang="bg-BG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Картина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535" y="1959572"/>
            <a:ext cx="2226571" cy="4375208"/>
          </a:xfrm>
          <a:prstGeom prst="rect">
            <a:avLst/>
          </a:prstGeom>
        </p:spPr>
      </p:pic>
      <p:sp>
        <p:nvSpPr>
          <p:cNvPr id="3" name="Текстово поле 2"/>
          <p:cNvSpPr txBox="1"/>
          <p:nvPr/>
        </p:nvSpPr>
        <p:spPr>
          <a:xfrm>
            <a:off x="4770235" y="6334780"/>
            <a:ext cx="17572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b="1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ПРОЛЕТ</a:t>
            </a:r>
            <a:endParaRPr lang="bg-BG" sz="2800" b="1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Картина 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33" r="36608"/>
          <a:stretch/>
        </p:blipFill>
        <p:spPr>
          <a:xfrm>
            <a:off x="8029323" y="1928614"/>
            <a:ext cx="2438733" cy="4694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3038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7272" y="222069"/>
            <a:ext cx="3304902" cy="5623560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17"/>
          <a:stretch/>
        </p:blipFill>
        <p:spPr>
          <a:xfrm>
            <a:off x="7576457" y="222069"/>
            <a:ext cx="4367893" cy="5623560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72" y="222070"/>
            <a:ext cx="3647259" cy="5623559"/>
          </a:xfrm>
          <a:prstGeom prst="rect">
            <a:avLst/>
          </a:prstGeom>
        </p:spPr>
      </p:pic>
      <p:sp>
        <p:nvSpPr>
          <p:cNvPr id="6" name="Текстово поле 5"/>
          <p:cNvSpPr txBox="1"/>
          <p:nvPr/>
        </p:nvSpPr>
        <p:spPr>
          <a:xfrm>
            <a:off x="4322989" y="6106886"/>
            <a:ext cx="32534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Пролетни празници</a:t>
            </a:r>
            <a:endParaRPr lang="bg-BG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159785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>
            <a:alpha val="6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6526" y="137161"/>
            <a:ext cx="2655959" cy="6012916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7291" y="137161"/>
            <a:ext cx="2944469" cy="6012916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36566" y="137161"/>
            <a:ext cx="2783984" cy="6012916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0061" y="137163"/>
            <a:ext cx="2938419" cy="6012914"/>
          </a:xfrm>
          <a:prstGeom prst="rect">
            <a:avLst/>
          </a:prstGeom>
        </p:spPr>
      </p:pic>
      <p:sp>
        <p:nvSpPr>
          <p:cNvPr id="7" name="Текстово поле 6"/>
          <p:cNvSpPr txBox="1"/>
          <p:nvPr/>
        </p:nvSpPr>
        <p:spPr>
          <a:xfrm>
            <a:off x="6583528" y="6173625"/>
            <a:ext cx="543702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Сърце за мама от бобени зърна</a:t>
            </a:r>
          </a:p>
          <a:p>
            <a:endParaRPr lang="bg-BG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Текстово поле 7"/>
          <p:cNvSpPr txBox="1"/>
          <p:nvPr/>
        </p:nvSpPr>
        <p:spPr>
          <a:xfrm>
            <a:off x="140061" y="6221898"/>
            <a:ext cx="62783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Картичка за мама по повод 8-ми март</a:t>
            </a:r>
            <a:endParaRPr lang="bg-BG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609539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>
            <a:alpha val="39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808" y="191824"/>
            <a:ext cx="1933936" cy="5898733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0716" y="191821"/>
            <a:ext cx="1844438" cy="5898735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5154" y="191822"/>
            <a:ext cx="1688123" cy="5898735"/>
          </a:xfrm>
          <a:prstGeom prst="rect">
            <a:avLst/>
          </a:prstGeom>
        </p:spPr>
      </p:pic>
      <p:sp>
        <p:nvSpPr>
          <p:cNvPr id="6" name="Текстово поле 5"/>
          <p:cNvSpPr txBox="1"/>
          <p:nvPr/>
        </p:nvSpPr>
        <p:spPr>
          <a:xfrm>
            <a:off x="5134708" y="6220480"/>
            <a:ext cx="14738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b="1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ЛЯТО</a:t>
            </a:r>
            <a:endParaRPr lang="bg-BG" sz="2800" b="1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Картина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4" t="4615" r="45321"/>
          <a:stretch/>
        </p:blipFill>
        <p:spPr>
          <a:xfrm>
            <a:off x="9513277" y="191822"/>
            <a:ext cx="2497015" cy="5898735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8627" y="191820"/>
            <a:ext cx="3599466" cy="5898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0334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>
            <a:alpha val="6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943" y="221226"/>
            <a:ext cx="6046889" cy="5804017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219" y="221226"/>
            <a:ext cx="4862415" cy="5950974"/>
          </a:xfrm>
          <a:prstGeom prst="rect">
            <a:avLst/>
          </a:prstGeom>
        </p:spPr>
      </p:pic>
      <p:sp>
        <p:nvSpPr>
          <p:cNvPr id="4" name="Текстово поле 3"/>
          <p:cNvSpPr txBox="1"/>
          <p:nvPr/>
        </p:nvSpPr>
        <p:spPr>
          <a:xfrm>
            <a:off x="4917532" y="6172200"/>
            <a:ext cx="2969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800" b="1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ЕСЕН</a:t>
            </a:r>
            <a:endParaRPr lang="bg-BG" sz="2800" b="1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6525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>
            <a:alpha val="7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3050" y="139922"/>
            <a:ext cx="5368981" cy="6578155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226" y="139923"/>
            <a:ext cx="6105832" cy="6578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47837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>
            <a:alpha val="7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444" b="10603"/>
          <a:stretch/>
        </p:blipFill>
        <p:spPr>
          <a:xfrm>
            <a:off x="9629967" y="217008"/>
            <a:ext cx="2360472" cy="5520116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384534" y="1730395"/>
            <a:ext cx="5520115" cy="2581832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035"/>
          <a:stretch/>
        </p:blipFill>
        <p:spPr>
          <a:xfrm>
            <a:off x="191913" y="261255"/>
            <a:ext cx="6467304" cy="5520113"/>
          </a:xfrm>
          <a:prstGeom prst="rect">
            <a:avLst/>
          </a:prstGeom>
        </p:spPr>
      </p:pic>
      <p:sp>
        <p:nvSpPr>
          <p:cNvPr id="4" name="Текстово поле 3"/>
          <p:cNvSpPr txBox="1"/>
          <p:nvPr/>
        </p:nvSpPr>
        <p:spPr>
          <a:xfrm>
            <a:off x="1532374" y="5878850"/>
            <a:ext cx="1045806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Изработване на изделия на тема „Зимни спортове“ – децата оцветяват с моливи, режат с ножица, прегъват хартия, апликират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bg-BG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Текстово поле 5"/>
          <p:cNvSpPr txBox="1"/>
          <p:nvPr/>
        </p:nvSpPr>
        <p:spPr>
          <a:xfrm>
            <a:off x="191913" y="6048128"/>
            <a:ext cx="13404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b="1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ЗИМА</a:t>
            </a:r>
            <a:endParaRPr lang="bg-BG" sz="2800" b="1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121113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>
            <a:alpha val="5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 rotWithShape="1">
          <a:blip r:embed="rId2"/>
          <a:srcRect l="11904" t="8950"/>
          <a:stretch/>
        </p:blipFill>
        <p:spPr>
          <a:xfrm>
            <a:off x="3903784" y="448896"/>
            <a:ext cx="3481753" cy="5625333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5392" y="448895"/>
            <a:ext cx="4256571" cy="5625334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36"/>
          <a:stretch/>
        </p:blipFill>
        <p:spPr>
          <a:xfrm>
            <a:off x="326186" y="448895"/>
            <a:ext cx="3348999" cy="5625334"/>
          </a:xfrm>
          <a:prstGeom prst="rect">
            <a:avLst/>
          </a:prstGeom>
        </p:spPr>
      </p:pic>
      <p:sp>
        <p:nvSpPr>
          <p:cNvPr id="3" name="Текстово поле 2"/>
          <p:cNvSpPr txBox="1"/>
          <p:nvPr/>
        </p:nvSpPr>
        <p:spPr>
          <a:xfrm>
            <a:off x="2782957" y="6204858"/>
            <a:ext cx="55197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Апликация с прежда и помпони</a:t>
            </a:r>
            <a:endParaRPr lang="bg-BG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72969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>
            <a:alpha val="3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270" y="310242"/>
            <a:ext cx="2571271" cy="5306787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6806" y="310242"/>
            <a:ext cx="3171093" cy="5306787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155530" y="1432601"/>
            <a:ext cx="5370063" cy="2998794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33225" y="246966"/>
            <a:ext cx="2461551" cy="5370063"/>
          </a:xfrm>
          <a:prstGeom prst="rect">
            <a:avLst/>
          </a:prstGeom>
        </p:spPr>
      </p:pic>
      <p:sp>
        <p:nvSpPr>
          <p:cNvPr id="7" name="Текстово поле 6"/>
          <p:cNvSpPr txBox="1"/>
          <p:nvPr/>
        </p:nvSpPr>
        <p:spPr>
          <a:xfrm>
            <a:off x="551185" y="5789593"/>
            <a:ext cx="1119342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Картички за коледните и новогодишни празници – с помощ от възрастен</a:t>
            </a:r>
            <a:endParaRPr lang="bg-BG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714871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>
            <a:alpha val="76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1467" y="257840"/>
            <a:ext cx="5707756" cy="6237514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784" y="257840"/>
            <a:ext cx="5077883" cy="6237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80380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>
            <a:alpha val="8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217" y="939046"/>
            <a:ext cx="11418651" cy="5829300"/>
          </a:xfrm>
          <a:prstGeom prst="rect">
            <a:avLst/>
          </a:prstGeom>
        </p:spPr>
      </p:pic>
      <p:sp>
        <p:nvSpPr>
          <p:cNvPr id="3" name="Текстово поле 2"/>
          <p:cNvSpPr txBox="1"/>
          <p:nvPr/>
        </p:nvSpPr>
        <p:spPr>
          <a:xfrm>
            <a:off x="4026773" y="222396"/>
            <a:ext cx="47630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ИГРА „Сезонно дърво“</a:t>
            </a:r>
            <a:endParaRPr lang="bg-BG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259236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4000">
              <a:schemeClr val="accent4">
                <a:lumMod val="60000"/>
                <a:lumOff val="40000"/>
              </a:schemeClr>
            </a:gs>
            <a:gs pos="42000">
              <a:srgbClr val="7030A0"/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042"/>
          <a:stretch/>
        </p:blipFill>
        <p:spPr>
          <a:xfrm>
            <a:off x="268986" y="431800"/>
            <a:ext cx="4390937" cy="6045691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5769" y="497577"/>
            <a:ext cx="2725616" cy="5914135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7232" y="497577"/>
            <a:ext cx="4114800" cy="5914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179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8000">
              <a:schemeClr val="accent4">
                <a:lumMod val="60000"/>
                <a:lumOff val="40000"/>
              </a:schemeClr>
            </a:gs>
            <a:gs pos="17000">
              <a:srgbClr val="7030A0"/>
            </a:gs>
          </a:gsLst>
          <a:path path="rect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077" y="422032"/>
            <a:ext cx="5281246" cy="5996354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331438" y="999392"/>
            <a:ext cx="5996356" cy="4841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40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7000">
              <a:schemeClr val="accent4">
                <a:lumMod val="60000"/>
                <a:lumOff val="40000"/>
              </a:schemeClr>
            </a:gs>
            <a:gs pos="38000">
              <a:srgbClr val="7030A0"/>
            </a:gs>
          </a:gsLst>
          <a:path path="rect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229" y="1502225"/>
            <a:ext cx="5029200" cy="5087761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0710" y="1502225"/>
            <a:ext cx="1956986" cy="5087761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9977" y="1502225"/>
            <a:ext cx="3445327" cy="508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301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>
            <a:alpha val="56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4768" y="384046"/>
            <a:ext cx="5496247" cy="6169153"/>
          </a:xfrm>
          <a:prstGeom prst="rect">
            <a:avLst/>
          </a:prstGeom>
        </p:spPr>
      </p:pic>
      <p:pic>
        <p:nvPicPr>
          <p:cNvPr id="2" name="Картина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97229" y="853126"/>
            <a:ext cx="6169152" cy="523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925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l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713" y="130630"/>
            <a:ext cx="6381869" cy="5765674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9845" y="130629"/>
            <a:ext cx="5050971" cy="5765675"/>
          </a:xfrm>
          <a:prstGeom prst="rect">
            <a:avLst/>
          </a:prstGeom>
        </p:spPr>
      </p:pic>
      <p:sp>
        <p:nvSpPr>
          <p:cNvPr id="4" name="Текстово поле 3"/>
          <p:cNvSpPr txBox="1"/>
          <p:nvPr/>
        </p:nvSpPr>
        <p:spPr>
          <a:xfrm>
            <a:off x="2365981" y="6070992"/>
            <a:ext cx="77100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Изписване самостоятелно елементи на букви</a:t>
            </a:r>
            <a:endParaRPr lang="bg-BG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858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>
            <a:alpha val="51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5800" y="150798"/>
            <a:ext cx="4876799" cy="5512527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36339" y="-305936"/>
            <a:ext cx="5512525" cy="6425996"/>
          </a:xfrm>
          <a:prstGeom prst="rect">
            <a:avLst/>
          </a:prstGeom>
        </p:spPr>
      </p:pic>
      <p:sp>
        <p:nvSpPr>
          <p:cNvPr id="4" name="Текстово поле 3"/>
          <p:cNvSpPr txBox="1"/>
          <p:nvPr/>
        </p:nvSpPr>
        <p:spPr>
          <a:xfrm>
            <a:off x="457200" y="5852512"/>
            <a:ext cx="545486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Игра за внимание – „Открий цифрата на числото…“</a:t>
            </a:r>
            <a:endParaRPr lang="bg-BG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Текстово поле 4"/>
          <p:cNvSpPr txBox="1"/>
          <p:nvPr/>
        </p:nvSpPr>
        <p:spPr>
          <a:xfrm>
            <a:off x="7942289" y="5760023"/>
            <a:ext cx="35053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Писане цифри на числата по пунктир</a:t>
            </a:r>
            <a:endParaRPr lang="bg-BG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4764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>
            <a:alpha val="8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3543" y="179614"/>
            <a:ext cx="8408405" cy="5306787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357" y="179615"/>
            <a:ext cx="2952056" cy="5306786"/>
          </a:xfrm>
          <a:prstGeom prst="rect">
            <a:avLst/>
          </a:prstGeom>
        </p:spPr>
      </p:pic>
      <p:sp>
        <p:nvSpPr>
          <p:cNvPr id="2" name="Текстово поле 1"/>
          <p:cNvSpPr txBox="1"/>
          <p:nvPr/>
        </p:nvSpPr>
        <p:spPr>
          <a:xfrm>
            <a:off x="796413" y="5657671"/>
            <a:ext cx="105598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Подреждане цифрите на числата до 10 в цифрова редица</a:t>
            </a:r>
            <a:endParaRPr lang="bg-BG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0340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>
            <a:alpha val="74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5000" y="1917290"/>
            <a:ext cx="5011928" cy="4757830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450" y="1917290"/>
            <a:ext cx="3225868" cy="4757830"/>
          </a:xfrm>
          <a:prstGeom prst="rect">
            <a:avLst/>
          </a:prstGeom>
        </p:spPr>
      </p:pic>
      <p:sp>
        <p:nvSpPr>
          <p:cNvPr id="5" name="Текстово поле 4"/>
          <p:cNvSpPr txBox="1"/>
          <p:nvPr/>
        </p:nvSpPr>
        <p:spPr>
          <a:xfrm>
            <a:off x="1120878" y="241873"/>
            <a:ext cx="99876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Игри „тип домино“ за формиране на количествени представи</a:t>
            </a:r>
            <a:endParaRPr lang="bg-BG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Картина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4318" y="1917290"/>
            <a:ext cx="3492882" cy="4757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26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590" b="36226"/>
          <a:stretch/>
        </p:blipFill>
        <p:spPr>
          <a:xfrm>
            <a:off x="7447934" y="221457"/>
            <a:ext cx="4380271" cy="5805546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5587" y="221457"/>
            <a:ext cx="3510115" cy="5805546"/>
          </a:xfrm>
          <a:prstGeom prst="rect">
            <a:avLst/>
          </a:prstGeom>
        </p:spPr>
      </p:pic>
      <p:pic>
        <p:nvPicPr>
          <p:cNvPr id="2" name="Картина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744" y="221457"/>
            <a:ext cx="3255610" cy="5805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118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0762" y="221226"/>
            <a:ext cx="5126438" cy="6371303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216" y="221226"/>
            <a:ext cx="5954233" cy="6371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306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303" y="1352147"/>
            <a:ext cx="11396242" cy="5268558"/>
          </a:xfrm>
          <a:prstGeom prst="rect">
            <a:avLst/>
          </a:prstGeom>
        </p:spPr>
      </p:pic>
      <p:sp>
        <p:nvSpPr>
          <p:cNvPr id="3" name="Текстово поле 2"/>
          <p:cNvSpPr txBox="1"/>
          <p:nvPr/>
        </p:nvSpPr>
        <p:spPr>
          <a:xfrm>
            <a:off x="907072" y="473687"/>
            <a:ext cx="102487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Игра за развитие на пространствена ориентация /“горе-долу“</a:t>
            </a:r>
            <a:endParaRPr lang="bg-BG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927974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561" y="1301261"/>
            <a:ext cx="11495995" cy="5342425"/>
          </a:xfrm>
          <a:prstGeom prst="rect">
            <a:avLst/>
          </a:prstGeom>
        </p:spPr>
      </p:pic>
      <p:sp>
        <p:nvSpPr>
          <p:cNvPr id="3" name="Текстово поле 2"/>
          <p:cNvSpPr txBox="1"/>
          <p:nvPr/>
        </p:nvSpPr>
        <p:spPr>
          <a:xfrm>
            <a:off x="4087454" y="400679"/>
            <a:ext cx="39402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Предлозни</a:t>
            </a:r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отношения</a:t>
            </a:r>
            <a:endParaRPr lang="bg-BG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3083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27000">
              <a:schemeClr val="accent4">
                <a:lumMod val="60000"/>
                <a:lumOff val="40000"/>
              </a:schemeClr>
            </a:gs>
            <a:gs pos="66000">
              <a:srgbClr val="7030A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57" b="1"/>
          <a:stretch/>
        </p:blipFill>
        <p:spPr>
          <a:xfrm>
            <a:off x="4278993" y="952055"/>
            <a:ext cx="2829446" cy="5621850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686" y="952055"/>
            <a:ext cx="1909245" cy="5702532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3076" y="952055"/>
            <a:ext cx="1936772" cy="5702532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6075" y="952055"/>
            <a:ext cx="2011679" cy="5648744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1992" y="952055"/>
            <a:ext cx="2706241" cy="5594956"/>
          </a:xfrm>
          <a:prstGeom prst="rect">
            <a:avLst/>
          </a:prstGeom>
        </p:spPr>
      </p:pic>
      <p:sp>
        <p:nvSpPr>
          <p:cNvPr id="7" name="Текстово поле 6"/>
          <p:cNvSpPr txBox="1"/>
          <p:nvPr/>
        </p:nvSpPr>
        <p:spPr>
          <a:xfrm>
            <a:off x="1526813" y="251686"/>
            <a:ext cx="92582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Формиране на елементарни геометрични представи</a:t>
            </a:r>
            <a:endParaRPr lang="bg-BG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8962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98000">
              <a:schemeClr val="accent2">
                <a:lumMod val="40000"/>
                <a:lumOff val="60000"/>
              </a:schemeClr>
            </a:gs>
            <a:gs pos="98000">
              <a:schemeClr val="accent4">
                <a:lumMod val="60000"/>
                <a:lumOff val="40000"/>
              </a:schemeClr>
            </a:gs>
            <a:gs pos="9000">
              <a:srgbClr val="7030A0"/>
            </a:gs>
          </a:gsLst>
          <a:path path="rect">
            <a:fillToRect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91" y="991331"/>
            <a:ext cx="2395119" cy="5626481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2910" y="998675"/>
            <a:ext cx="2121844" cy="5626481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4754" y="991330"/>
            <a:ext cx="2232432" cy="5626481"/>
          </a:xfrm>
          <a:prstGeom prst="rect">
            <a:avLst/>
          </a:prstGeom>
        </p:spPr>
      </p:pic>
      <p:sp useBgFill="1">
        <p:nvSpPr>
          <p:cNvPr id="3" name="Текстово поле 2"/>
          <p:cNvSpPr txBox="1"/>
          <p:nvPr/>
        </p:nvSpPr>
        <p:spPr>
          <a:xfrm>
            <a:off x="2637693" y="210173"/>
            <a:ext cx="7784960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Занимания за развитие на фина моторика</a:t>
            </a:r>
            <a:endParaRPr lang="bg-BG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94764" y="991330"/>
            <a:ext cx="1982077" cy="5619136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775"/>
          <a:stretch/>
        </p:blipFill>
        <p:spPr>
          <a:xfrm>
            <a:off x="9314419" y="991329"/>
            <a:ext cx="2625535" cy="5633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996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dir="in"/>
      </p:transition>
    </mc:Choice>
    <mc:Fallback xmlns="">
      <p:transition spd="slow">
        <p:split dir="in"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>
            <a:alpha val="5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01"/>
          <a:stretch/>
        </p:blipFill>
        <p:spPr>
          <a:xfrm>
            <a:off x="121023" y="1007347"/>
            <a:ext cx="2112224" cy="4795576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52"/>
          <a:stretch/>
        </p:blipFill>
        <p:spPr>
          <a:xfrm>
            <a:off x="2233247" y="1007347"/>
            <a:ext cx="2499309" cy="4795576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2556" y="1007347"/>
            <a:ext cx="2248536" cy="4795576"/>
          </a:xfrm>
          <a:prstGeom prst="rect">
            <a:avLst/>
          </a:prstGeom>
        </p:spPr>
      </p:pic>
      <p:sp>
        <p:nvSpPr>
          <p:cNvPr id="6" name="Текстово поле 5"/>
          <p:cNvSpPr txBox="1"/>
          <p:nvPr/>
        </p:nvSpPr>
        <p:spPr>
          <a:xfrm>
            <a:off x="4874545" y="236136"/>
            <a:ext cx="33198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Арт терапия </a:t>
            </a:r>
            <a:endParaRPr lang="bg-BG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авоъгълник 4"/>
          <p:cNvSpPr/>
          <p:nvPr/>
        </p:nvSpPr>
        <p:spPr>
          <a:xfrm>
            <a:off x="121023" y="6050914"/>
            <a:ext cx="686006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bg-BG" sz="28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Рисуване </a:t>
            </a:r>
            <a:r>
              <a:rPr lang="bg-BG" sz="28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върху платно по зададен модел</a:t>
            </a:r>
          </a:p>
        </p:txBody>
      </p:sp>
      <p:pic>
        <p:nvPicPr>
          <p:cNvPr id="7" name="Картина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1864" y="1007346"/>
            <a:ext cx="4778427" cy="4795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82345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8528" y="566928"/>
            <a:ext cx="8394192" cy="5669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237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803" y="1489164"/>
            <a:ext cx="2660127" cy="5144899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8632" y="1489164"/>
            <a:ext cx="3213464" cy="5144900"/>
          </a:xfrm>
          <a:prstGeom prst="rect">
            <a:avLst/>
          </a:prstGeom>
        </p:spPr>
      </p:pic>
      <p:sp>
        <p:nvSpPr>
          <p:cNvPr id="4" name="Текстово поле 3"/>
          <p:cNvSpPr txBox="1"/>
          <p:nvPr/>
        </p:nvSpPr>
        <p:spPr>
          <a:xfrm>
            <a:off x="1081675" y="220203"/>
            <a:ext cx="1053374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Проективни</a:t>
            </a:r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рисувателни методики – </a:t>
            </a:r>
            <a:r>
              <a:rPr lang="bg-BG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проективен</a:t>
            </a:r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тест „Моето семейство“, „Нарисувай ми човек“, „Къща-дърво-човек“ и др.</a:t>
            </a:r>
            <a:endParaRPr lang="bg-BG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6712" y="1489164"/>
            <a:ext cx="3159859" cy="5144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87208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616" y="965671"/>
            <a:ext cx="4129872" cy="4767943"/>
          </a:xfrm>
          <a:prstGeom prst="rect">
            <a:avLst/>
          </a:prstGeom>
        </p:spPr>
      </p:pic>
      <p:sp>
        <p:nvSpPr>
          <p:cNvPr id="3" name="Текстово поле 2"/>
          <p:cNvSpPr txBox="1"/>
          <p:nvPr/>
        </p:nvSpPr>
        <p:spPr>
          <a:xfrm>
            <a:off x="3921370" y="233147"/>
            <a:ext cx="37103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на памет</a:t>
            </a:r>
            <a:endParaRPr lang="bg-BG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Текстово поле 3"/>
          <p:cNvSpPr txBox="1"/>
          <p:nvPr/>
        </p:nvSpPr>
        <p:spPr>
          <a:xfrm>
            <a:off x="2578552" y="6029108"/>
            <a:ext cx="69886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Игра за развитие на памет със слот-карти</a:t>
            </a:r>
            <a:endParaRPr lang="bg-BG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7275" y="965669"/>
            <a:ext cx="4407877" cy="4784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586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113" y="1008993"/>
            <a:ext cx="3301773" cy="5591832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9663" y="1008993"/>
            <a:ext cx="3695700" cy="5591832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53"/>
          <a:stretch/>
        </p:blipFill>
        <p:spPr>
          <a:xfrm>
            <a:off x="7555140" y="1008993"/>
            <a:ext cx="4491717" cy="5591832"/>
          </a:xfrm>
          <a:prstGeom prst="rect">
            <a:avLst/>
          </a:prstGeom>
        </p:spPr>
      </p:pic>
      <p:sp>
        <p:nvSpPr>
          <p:cNvPr id="3" name="Текстово поле 2"/>
          <p:cNvSpPr txBox="1"/>
          <p:nvPr/>
        </p:nvSpPr>
        <p:spPr>
          <a:xfrm>
            <a:off x="306300" y="54886"/>
            <a:ext cx="114792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Превенция на агресивно поведение – игри „Приемливо и неприемливо поведение“, „Добри и лоши постъпки“</a:t>
            </a:r>
            <a:endParaRPr lang="bg-BG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035986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76" b="13524"/>
          <a:stretch/>
        </p:blipFill>
        <p:spPr>
          <a:xfrm>
            <a:off x="248194" y="867103"/>
            <a:ext cx="4602102" cy="5376943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8543" y="867103"/>
            <a:ext cx="4746589" cy="5376944"/>
          </a:xfrm>
          <a:prstGeom prst="rect">
            <a:avLst/>
          </a:prstGeom>
        </p:spPr>
      </p:pic>
      <p:sp>
        <p:nvSpPr>
          <p:cNvPr id="4" name="Текстово поле 3"/>
          <p:cNvSpPr txBox="1"/>
          <p:nvPr/>
        </p:nvSpPr>
        <p:spPr>
          <a:xfrm>
            <a:off x="4643278" y="0"/>
            <a:ext cx="37229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Игри за внимание</a:t>
            </a:r>
            <a:endParaRPr lang="bg-BG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365248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7757" y="575187"/>
            <a:ext cx="5438380" cy="5648632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863" y="575187"/>
            <a:ext cx="5982666" cy="5648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55597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443" y="318052"/>
            <a:ext cx="6241774" cy="5804452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4788" y="254317"/>
            <a:ext cx="4453508" cy="5931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023681"/>
      </p:ext>
    </p:extLst>
  </p:cSld>
  <p:clrMapOvr>
    <a:masterClrMapping/>
  </p:clrMapOvr>
  <p:transition spd="slow">
    <p:strips dir="ld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324" y="1355270"/>
            <a:ext cx="4776076" cy="5203185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2581" y="1355271"/>
            <a:ext cx="5143500" cy="5203185"/>
          </a:xfrm>
          <a:prstGeom prst="rect">
            <a:avLst/>
          </a:prstGeom>
        </p:spPr>
      </p:pic>
      <p:sp>
        <p:nvSpPr>
          <p:cNvPr id="4" name="Текстово поле 3"/>
          <p:cNvSpPr txBox="1"/>
          <p:nvPr/>
        </p:nvSpPr>
        <p:spPr>
          <a:xfrm>
            <a:off x="2254471" y="236483"/>
            <a:ext cx="763051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Игра с щипки за развитие на креативно и творческо мислене</a:t>
            </a:r>
            <a:endParaRPr lang="bg-BG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140872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02" t="2858" b="6095"/>
          <a:stretch/>
        </p:blipFill>
        <p:spPr>
          <a:xfrm>
            <a:off x="143691" y="1245476"/>
            <a:ext cx="11803144" cy="5317555"/>
          </a:xfrm>
          <a:prstGeom prst="rect">
            <a:avLst/>
          </a:prstGeom>
        </p:spPr>
      </p:pic>
      <p:sp>
        <p:nvSpPr>
          <p:cNvPr id="3" name="Текстово поле 2"/>
          <p:cNvSpPr txBox="1"/>
          <p:nvPr/>
        </p:nvSpPr>
        <p:spPr>
          <a:xfrm>
            <a:off x="4026400" y="291369"/>
            <a:ext cx="46767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на въображението</a:t>
            </a:r>
            <a:endParaRPr lang="bg-BG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3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689" y="1126670"/>
            <a:ext cx="4460422" cy="5519057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7271" y="1126670"/>
            <a:ext cx="5822769" cy="5519057"/>
          </a:xfrm>
          <a:prstGeom prst="rect">
            <a:avLst/>
          </a:prstGeom>
        </p:spPr>
      </p:pic>
      <p:sp>
        <p:nvSpPr>
          <p:cNvPr id="5" name="Текстово поле 4"/>
          <p:cNvSpPr txBox="1"/>
          <p:nvPr/>
        </p:nvSpPr>
        <p:spPr>
          <a:xfrm>
            <a:off x="2628900" y="293915"/>
            <a:ext cx="78703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на логическо и асоциативно мислене</a:t>
            </a:r>
            <a:endParaRPr lang="bg-BG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60799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92000">
              <a:schemeClr val="accent4">
                <a:lumMod val="60000"/>
                <a:lumOff val="40000"/>
              </a:schemeClr>
            </a:gs>
            <a:gs pos="66000">
              <a:srgbClr val="7030A0"/>
            </a:gs>
          </a:gsLst>
          <a:path path="rect">
            <a:fillToRect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" y="1073426"/>
            <a:ext cx="4038002" cy="5166238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2949" y="1056159"/>
            <a:ext cx="2381794" cy="5183504"/>
          </a:xfrm>
          <a:prstGeom prst="rect">
            <a:avLst/>
          </a:prstGeom>
        </p:spPr>
      </p:pic>
      <p:sp>
        <p:nvSpPr>
          <p:cNvPr id="6" name="Текстово поле 5"/>
          <p:cNvSpPr txBox="1"/>
          <p:nvPr/>
        </p:nvSpPr>
        <p:spPr>
          <a:xfrm>
            <a:off x="1619794" y="169817"/>
            <a:ext cx="853004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Социо</a:t>
            </a:r>
            <a:r>
              <a:rPr lang="bg-BG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емоционално развитие – игри и упражнения за формиране на емоционална грамотност</a:t>
            </a:r>
            <a:endParaRPr lang="bg-BG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8090" y="1056159"/>
            <a:ext cx="2335666" cy="5183505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3757" y="1056159"/>
            <a:ext cx="2834071" cy="5183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265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>
            <a:alpha val="72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612" y="214311"/>
            <a:ext cx="5143500" cy="6372225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8825" y="214311"/>
            <a:ext cx="5143500" cy="6372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52671"/>
      </p:ext>
    </p:extLst>
  </p:cSld>
  <p:clrMapOvr>
    <a:masterClrMapping/>
  </p:clrMapOvr>
  <p:transition spd="slow">
    <p:cover dir="r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3183" y="157163"/>
            <a:ext cx="3506391" cy="6557962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463" y="157163"/>
            <a:ext cx="3923105" cy="6557962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8189" y="157163"/>
            <a:ext cx="3643312" cy="6557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814743"/>
      </p:ext>
    </p:extLst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solidFill>
          <a:srgbClr val="7030A0">
            <a:alpha val="39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3160643" cy="6858000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3013" y="0"/>
            <a:ext cx="3873681" cy="6858000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2817" y="0"/>
            <a:ext cx="32336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747012"/>
      </p:ext>
    </p:extLst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2000">
              <a:srgbClr val="7030A0"/>
            </a:gs>
            <a:gs pos="33000">
              <a:schemeClr val="accent4">
                <a:lumMod val="60000"/>
                <a:lumOff val="40000"/>
              </a:schemeClr>
            </a:gs>
          </a:gsLst>
          <a:path path="rect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 поле 1"/>
          <p:cNvSpPr txBox="1"/>
          <p:nvPr/>
        </p:nvSpPr>
        <p:spPr>
          <a:xfrm>
            <a:off x="1158950" y="1376831"/>
            <a:ext cx="9930808" cy="2308324"/>
          </a:xfrm>
          <a:prstGeom prst="rect">
            <a:avLst/>
          </a:prstGeom>
          <a:pattFill prst="pct10">
            <a:fgClr>
              <a:schemeClr val="accent4">
                <a:lumMod val="60000"/>
                <a:lumOff val="40000"/>
              </a:schemeClr>
            </a:fgClr>
            <a:bgClr>
              <a:schemeClr val="bg1"/>
            </a:bgClr>
          </a:pattFill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bg-BG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ГРУПА ЗА ДЕЦА СЪС СПЕЦИАЛНИ ОБРАЗОВАТЕЛНИ ПОТРЕБНОСТИ</a:t>
            </a:r>
            <a:endParaRPr lang="bg-BG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16048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7000">
              <a:srgbClr val="7030A0"/>
            </a:gs>
            <a:gs pos="52000">
              <a:schemeClr val="accent4">
                <a:lumMod val="60000"/>
                <a:lumOff val="4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59" y="2902857"/>
            <a:ext cx="3415553" cy="3866670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5175" y="1132114"/>
            <a:ext cx="3137647" cy="2771376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9" t="-26527" r="-3429" b="14192"/>
          <a:stretch/>
        </p:blipFill>
        <p:spPr>
          <a:xfrm>
            <a:off x="3765175" y="3247462"/>
            <a:ext cx="3137647" cy="3536578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4185" y="1132113"/>
            <a:ext cx="2432512" cy="5651927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57"/>
          <a:stretch/>
        </p:blipFill>
        <p:spPr>
          <a:xfrm>
            <a:off x="9631551" y="1132113"/>
            <a:ext cx="2455208" cy="5637414"/>
          </a:xfrm>
          <a:prstGeom prst="rect">
            <a:avLst/>
          </a:prstGeom>
        </p:spPr>
      </p:pic>
      <p:pic>
        <p:nvPicPr>
          <p:cNvPr id="10" name="Картина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749" y="0"/>
            <a:ext cx="3378572" cy="2716304"/>
          </a:xfrm>
          <a:prstGeom prst="rect">
            <a:avLst/>
          </a:prstGeom>
        </p:spPr>
      </p:pic>
      <p:sp>
        <p:nvSpPr>
          <p:cNvPr id="2" name="Текстово поле 1"/>
          <p:cNvSpPr txBox="1"/>
          <p:nvPr/>
        </p:nvSpPr>
        <p:spPr>
          <a:xfrm>
            <a:off x="3877314" y="91440"/>
            <a:ext cx="674279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Сензомоторни</a:t>
            </a:r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игри с пластилин, кинетичен пясък, пяна, глина, желе</a:t>
            </a:r>
            <a:endParaRPr lang="bg-BG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0004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  <a:alpha val="5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598" y="473529"/>
            <a:ext cx="11460112" cy="4983374"/>
          </a:xfrm>
          <a:prstGeom prst="rect">
            <a:avLst/>
          </a:prstGeom>
        </p:spPr>
      </p:pic>
      <p:sp>
        <p:nvSpPr>
          <p:cNvPr id="3" name="Текстово поле 2"/>
          <p:cNvSpPr txBox="1"/>
          <p:nvPr/>
        </p:nvSpPr>
        <p:spPr>
          <a:xfrm>
            <a:off x="2628899" y="5857492"/>
            <a:ext cx="65314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Сензорно табло</a:t>
            </a:r>
            <a:endParaRPr lang="bg-BG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3739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1"/>
          <a:stretch/>
        </p:blipFill>
        <p:spPr>
          <a:xfrm>
            <a:off x="143691" y="1227908"/>
            <a:ext cx="2821578" cy="5589985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7667" y="1227907"/>
            <a:ext cx="2586037" cy="5589986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610" y="1227907"/>
            <a:ext cx="4211454" cy="5594373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827"/>
          <a:stretch/>
        </p:blipFill>
        <p:spPr>
          <a:xfrm>
            <a:off x="5856102" y="1227907"/>
            <a:ext cx="1877109" cy="5589986"/>
          </a:xfrm>
          <a:prstGeom prst="rect">
            <a:avLst/>
          </a:prstGeom>
        </p:spPr>
      </p:pic>
      <p:sp>
        <p:nvSpPr>
          <p:cNvPr id="3" name="Текстово поле 2"/>
          <p:cNvSpPr txBox="1"/>
          <p:nvPr/>
        </p:nvSpPr>
        <p:spPr>
          <a:xfrm>
            <a:off x="1920240" y="130629"/>
            <a:ext cx="900526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Игри и упражнения за развитие на фина моторика, координация око-ръка и внимание</a:t>
            </a:r>
            <a:endParaRPr lang="bg-BG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8537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  <a:alpha val="7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5760" y="258591"/>
            <a:ext cx="5018655" cy="5566767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107"/>
          <a:stretch/>
        </p:blipFill>
        <p:spPr>
          <a:xfrm>
            <a:off x="222371" y="258591"/>
            <a:ext cx="5928852" cy="5566767"/>
          </a:xfrm>
          <a:prstGeom prst="rect">
            <a:avLst/>
          </a:prstGeom>
        </p:spPr>
      </p:pic>
      <p:sp>
        <p:nvSpPr>
          <p:cNvPr id="2" name="Текстово поле 1"/>
          <p:cNvSpPr txBox="1"/>
          <p:nvPr/>
        </p:nvSpPr>
        <p:spPr>
          <a:xfrm>
            <a:off x="4447276" y="6071562"/>
            <a:ext cx="34078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Сортиране по цвят</a:t>
            </a:r>
            <a:endParaRPr lang="bg-BG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48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  <a:alpha val="4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069" y="0"/>
            <a:ext cx="3398955" cy="5533697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7404" y="0"/>
            <a:ext cx="3204939" cy="5533697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3904" y="0"/>
            <a:ext cx="4778393" cy="5533697"/>
          </a:xfrm>
          <a:prstGeom prst="rect">
            <a:avLst/>
          </a:prstGeom>
        </p:spPr>
      </p:pic>
      <p:sp>
        <p:nvSpPr>
          <p:cNvPr id="3" name="Текстово поле 2"/>
          <p:cNvSpPr txBox="1"/>
          <p:nvPr/>
        </p:nvSpPr>
        <p:spPr>
          <a:xfrm>
            <a:off x="3314700" y="6106885"/>
            <a:ext cx="62211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Сортиране по форма</a:t>
            </a:r>
            <a:endParaRPr lang="bg-BG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0431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469" y="977461"/>
            <a:ext cx="5765357" cy="5582527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5769" y="977461"/>
            <a:ext cx="4725102" cy="5631864"/>
          </a:xfrm>
          <a:prstGeom prst="rect">
            <a:avLst/>
          </a:prstGeom>
        </p:spPr>
      </p:pic>
      <p:sp>
        <p:nvSpPr>
          <p:cNvPr id="4" name="Текстово поле 3"/>
          <p:cNvSpPr txBox="1"/>
          <p:nvPr/>
        </p:nvSpPr>
        <p:spPr>
          <a:xfrm>
            <a:off x="1446630" y="246886"/>
            <a:ext cx="99742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Редене по големина – цветни рингове и чашки „Монтесори“</a:t>
            </a:r>
            <a:endParaRPr lang="bg-BG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0723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  <a:alpha val="7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48" y="940525"/>
            <a:ext cx="2997119" cy="5729085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0935" y="940525"/>
            <a:ext cx="4226379" cy="5729086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1782" y="940525"/>
            <a:ext cx="3810081" cy="5729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038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2176" y="314053"/>
            <a:ext cx="3216728" cy="6379354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356" y="314052"/>
            <a:ext cx="2083356" cy="6379355"/>
          </a:xfrm>
          <a:prstGeom prst="rect">
            <a:avLst/>
          </a:prstGeom>
        </p:spPr>
      </p:pic>
      <p:pic>
        <p:nvPicPr>
          <p:cNvPr id="2" name="Картина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857" r="2857"/>
          <a:stretch/>
        </p:blipFill>
        <p:spPr>
          <a:xfrm>
            <a:off x="8485632" y="314053"/>
            <a:ext cx="3499538" cy="6379354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4440" y="314052"/>
            <a:ext cx="3001192" cy="6379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767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  <a:alpha val="4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42" t="5714" r="1162" b="16762"/>
          <a:stretch/>
        </p:blipFill>
        <p:spPr>
          <a:xfrm>
            <a:off x="505237" y="638392"/>
            <a:ext cx="4899520" cy="5813208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0966" y="638392"/>
            <a:ext cx="6303810" cy="5813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932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7000">
              <a:srgbClr val="7030A0"/>
            </a:gs>
            <a:gs pos="96000">
              <a:schemeClr val="accent4">
                <a:lumMod val="60000"/>
                <a:lumOff val="4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65" y="195944"/>
            <a:ext cx="2278163" cy="6426926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3016" y="195944"/>
            <a:ext cx="1918060" cy="6426925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8364" y="195943"/>
            <a:ext cx="1888126" cy="6426925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354"/>
          <a:stretch/>
        </p:blipFill>
        <p:spPr>
          <a:xfrm>
            <a:off x="6433778" y="195942"/>
            <a:ext cx="1863094" cy="6426926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4160" y="195944"/>
            <a:ext cx="3960762" cy="6426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916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  <a:alpha val="5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60"/>
          <a:stretch/>
        </p:blipFill>
        <p:spPr>
          <a:xfrm>
            <a:off x="163286" y="408214"/>
            <a:ext cx="2481943" cy="5568044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4971" y="408214"/>
            <a:ext cx="2345873" cy="5568044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0714" y="351064"/>
            <a:ext cx="2770415" cy="5682344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351064"/>
            <a:ext cx="4190999" cy="5682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406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2000">
              <a:schemeClr val="accent4">
                <a:lumMod val="60000"/>
                <a:lumOff val="40000"/>
              </a:schemeClr>
            </a:gs>
            <a:gs pos="88000">
              <a:srgbClr val="7030A0"/>
            </a:gs>
          </a:gsLst>
          <a:path path="rect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041227" y="1847472"/>
            <a:ext cx="5910942" cy="3620255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5064" y="702130"/>
            <a:ext cx="3981763" cy="5910942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064" y="702129"/>
            <a:ext cx="3311413" cy="5910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995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  <a:alpha val="6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564" y="474785"/>
            <a:ext cx="2916176" cy="5534129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0740" y="474785"/>
            <a:ext cx="1888617" cy="5534127"/>
          </a:xfrm>
          <a:prstGeom prst="rect">
            <a:avLst/>
          </a:prstGeom>
        </p:spPr>
      </p:pic>
      <p:sp>
        <p:nvSpPr>
          <p:cNvPr id="5" name="Текстово поле 4"/>
          <p:cNvSpPr txBox="1"/>
          <p:nvPr/>
        </p:nvSpPr>
        <p:spPr>
          <a:xfrm>
            <a:off x="4883917" y="6106885"/>
            <a:ext cx="17121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b="1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ПРОЛЕТ</a:t>
            </a:r>
            <a:endParaRPr lang="bg-BG" sz="2800" b="1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Картина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1377" y="474785"/>
            <a:ext cx="4253916" cy="563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561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8341" y="237744"/>
            <a:ext cx="1937366" cy="6364224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5706" y="237744"/>
            <a:ext cx="2113571" cy="6327648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277" y="246888"/>
            <a:ext cx="1810511" cy="6364224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2848" y="237744"/>
            <a:ext cx="2359152" cy="6364224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240" y="310896"/>
            <a:ext cx="2870454" cy="6236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553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  <a:alpha val="6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687" y="195943"/>
            <a:ext cx="2313214" cy="6106886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9529" y="195943"/>
            <a:ext cx="2824843" cy="6106886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195943"/>
            <a:ext cx="2822120" cy="6106887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7748" y="195944"/>
            <a:ext cx="3516085" cy="6106886"/>
          </a:xfrm>
          <a:prstGeom prst="rect">
            <a:avLst/>
          </a:prstGeom>
          <a:scene3d>
            <a:camera prst="orthographicFront">
              <a:rot lat="0" lon="600000" rev="10800000"/>
            </a:camera>
            <a:lightRig rig="threePt" dir="t"/>
          </a:scene3d>
        </p:spPr>
      </p:pic>
      <p:sp>
        <p:nvSpPr>
          <p:cNvPr id="6" name="Текстово поле 5"/>
          <p:cNvSpPr txBox="1"/>
          <p:nvPr/>
        </p:nvSpPr>
        <p:spPr>
          <a:xfrm>
            <a:off x="5290458" y="6334780"/>
            <a:ext cx="11729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b="1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ЛЯТО</a:t>
            </a:r>
            <a:endParaRPr lang="bg-BG" sz="2800" b="1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3939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  <a:alpha val="7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4" y="457198"/>
            <a:ext cx="1828780" cy="5926015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5469" y="474785"/>
            <a:ext cx="1789270" cy="5993423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23" t="-2963" r="988" b="2963"/>
          <a:stretch/>
        </p:blipFill>
        <p:spPr>
          <a:xfrm>
            <a:off x="6381040" y="316523"/>
            <a:ext cx="1516638" cy="6123840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345" y="474785"/>
            <a:ext cx="2117296" cy="5993422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4432" y="474785"/>
            <a:ext cx="1788817" cy="5993423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2077" y="474785"/>
            <a:ext cx="1980969" cy="5993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50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  <a:alpha val="7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60" y="555171"/>
            <a:ext cx="2612411" cy="5600700"/>
          </a:xfrm>
          <a:prstGeom prst="rect">
            <a:avLst/>
          </a:prstGeom>
          <a:ln w="76200">
            <a:noFill/>
          </a:ln>
        </p:spPr>
      </p:pic>
      <p:pic>
        <p:nvPicPr>
          <p:cNvPr id="3" name="Картина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647" b="18441"/>
          <a:stretch/>
        </p:blipFill>
        <p:spPr>
          <a:xfrm>
            <a:off x="3167742" y="555172"/>
            <a:ext cx="2890158" cy="5634252"/>
          </a:xfrm>
          <a:prstGeom prst="rect">
            <a:avLst/>
          </a:prstGeom>
        </p:spPr>
      </p:pic>
      <p:sp>
        <p:nvSpPr>
          <p:cNvPr id="5" name="Текстово поле 4"/>
          <p:cNvSpPr txBox="1"/>
          <p:nvPr/>
        </p:nvSpPr>
        <p:spPr>
          <a:xfrm>
            <a:off x="5081954" y="6334780"/>
            <a:ext cx="15474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b="1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ЕСЕН</a:t>
            </a:r>
            <a:endParaRPr lang="bg-BG" sz="2800" b="1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4471" y="571947"/>
            <a:ext cx="5590652" cy="5600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01195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  <a:alpha val="5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57215" y="312931"/>
            <a:ext cx="2720485" cy="5157140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8588" y="316088"/>
            <a:ext cx="2897431" cy="5153983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343"/>
          <a:stretch/>
        </p:blipFill>
        <p:spPr>
          <a:xfrm>
            <a:off x="284908" y="309775"/>
            <a:ext cx="2319441" cy="5160296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7655" y="312930"/>
            <a:ext cx="3232224" cy="5157141"/>
          </a:xfrm>
          <a:prstGeom prst="rect">
            <a:avLst/>
          </a:prstGeom>
        </p:spPr>
      </p:pic>
      <p:sp>
        <p:nvSpPr>
          <p:cNvPr id="3" name="Текстово поле 2"/>
          <p:cNvSpPr txBox="1"/>
          <p:nvPr/>
        </p:nvSpPr>
        <p:spPr>
          <a:xfrm>
            <a:off x="5298288" y="5925309"/>
            <a:ext cx="12787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b="1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ЗИМА</a:t>
            </a:r>
            <a:endParaRPr lang="bg-BG" sz="2800" b="1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745883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Картина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005" b="12714"/>
          <a:stretch/>
        </p:blipFill>
        <p:spPr>
          <a:xfrm>
            <a:off x="6557554" y="0"/>
            <a:ext cx="2769326" cy="6641527"/>
          </a:xfrm>
          <a:prstGeom prst="rect">
            <a:avLst/>
          </a:prstGeom>
        </p:spPr>
      </p:pic>
      <p:sp>
        <p:nvSpPr>
          <p:cNvPr id="7" name="Текстово поле 6"/>
          <p:cNvSpPr txBox="1"/>
          <p:nvPr/>
        </p:nvSpPr>
        <p:spPr>
          <a:xfrm>
            <a:off x="2339329" y="52253"/>
            <a:ext cx="461436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Обемни апликации с памук, стиропор, помпони</a:t>
            </a:r>
            <a:endParaRPr lang="bg-BG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Картина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91441"/>
            <a:ext cx="2300814" cy="6550090"/>
          </a:xfrm>
          <a:prstGeom prst="rect">
            <a:avLst/>
          </a:prstGeom>
        </p:spPr>
      </p:pic>
      <p:pic>
        <p:nvPicPr>
          <p:cNvPr id="9" name="Картина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10235" y="3178329"/>
            <a:ext cx="5165094" cy="1761306"/>
          </a:xfrm>
          <a:prstGeom prst="rect">
            <a:avLst/>
          </a:prstGeom>
        </p:spPr>
      </p:pic>
      <p:pic>
        <p:nvPicPr>
          <p:cNvPr id="10" name="Картина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73436" y="1489500"/>
            <a:ext cx="2011680" cy="5165096"/>
          </a:xfrm>
          <a:prstGeom prst="rect">
            <a:avLst/>
          </a:prstGeom>
        </p:spPr>
      </p:pic>
      <p:pic>
        <p:nvPicPr>
          <p:cNvPr id="11" name="Картина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26881" y="52253"/>
            <a:ext cx="2806780" cy="6680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088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0000">
              <a:schemeClr val="accent4">
                <a:lumMod val="60000"/>
                <a:lumOff val="40000"/>
              </a:schemeClr>
            </a:gs>
            <a:gs pos="71000">
              <a:srgbClr val="7030A0"/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43564"/>
            <a:ext cx="2360428" cy="7101564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0428" y="0"/>
            <a:ext cx="1850065" cy="6858000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0493" y="0"/>
            <a:ext cx="2078726" cy="6858000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9219" y="1722474"/>
            <a:ext cx="2618905" cy="5135526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08124" y="1722474"/>
            <a:ext cx="3283876" cy="5135526"/>
          </a:xfrm>
          <a:prstGeom prst="rect">
            <a:avLst/>
          </a:prstGeom>
        </p:spPr>
      </p:pic>
      <p:sp>
        <p:nvSpPr>
          <p:cNvPr id="7" name="Текстово поле 6"/>
          <p:cNvSpPr txBox="1"/>
          <p:nvPr/>
        </p:nvSpPr>
        <p:spPr>
          <a:xfrm>
            <a:off x="6575994" y="0"/>
            <a:ext cx="561600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bg-BG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пликации с готови изходни форми /„Човешко лице“/</a:t>
            </a:r>
            <a:endParaRPr lang="bg-BG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294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3930" y="1049000"/>
            <a:ext cx="3461658" cy="5584171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5589" y="1049000"/>
            <a:ext cx="4944898" cy="5584171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560" y="1049000"/>
            <a:ext cx="3358370" cy="5538147"/>
          </a:xfrm>
          <a:prstGeom prst="rect">
            <a:avLst/>
          </a:prstGeom>
        </p:spPr>
      </p:pic>
      <p:sp>
        <p:nvSpPr>
          <p:cNvPr id="4" name="Текстово поле 3"/>
          <p:cNvSpPr txBox="1"/>
          <p:nvPr/>
        </p:nvSpPr>
        <p:spPr>
          <a:xfrm>
            <a:off x="4163158" y="262011"/>
            <a:ext cx="45311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ПЛОДОВЕ И ЗЕЛЕНЧУЦИ</a:t>
            </a:r>
            <a:endParaRPr lang="bg-BG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5876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  <a:alpha val="4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44" y="1422397"/>
            <a:ext cx="2340973" cy="5174345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4777" y="1422398"/>
            <a:ext cx="6191794" cy="5167652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6593" y="1422397"/>
            <a:ext cx="2682241" cy="5174345"/>
          </a:xfrm>
          <a:prstGeom prst="rect">
            <a:avLst/>
          </a:prstGeom>
        </p:spPr>
      </p:pic>
      <p:sp>
        <p:nvSpPr>
          <p:cNvPr id="3" name="Текстово поле 2"/>
          <p:cNvSpPr txBox="1"/>
          <p:nvPr/>
        </p:nvSpPr>
        <p:spPr>
          <a:xfrm>
            <a:off x="4027713" y="424542"/>
            <a:ext cx="52654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ПРЕВОЗНИ СРЕДСТВА</a:t>
            </a:r>
            <a:endParaRPr lang="bg-BG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5158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7030A0"/>
            </a:gs>
            <a:gs pos="67000">
              <a:schemeClr val="accent4">
                <a:lumMod val="60000"/>
                <a:lumOff val="40000"/>
              </a:schemeClr>
            </a:gs>
            <a:gs pos="60000">
              <a:srgbClr val="7030A0"/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54" y="1268907"/>
            <a:ext cx="3900279" cy="5237398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2018" y="1268907"/>
            <a:ext cx="3856382" cy="5237401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0085" y="1268907"/>
            <a:ext cx="3319669" cy="5237401"/>
          </a:xfrm>
          <a:prstGeom prst="rect">
            <a:avLst/>
          </a:prstGeom>
        </p:spPr>
      </p:pic>
      <p:sp>
        <p:nvSpPr>
          <p:cNvPr id="5" name="Текстово поле 4"/>
          <p:cNvSpPr txBox="1"/>
          <p:nvPr/>
        </p:nvSpPr>
        <p:spPr>
          <a:xfrm>
            <a:off x="5259397" y="489857"/>
            <a:ext cx="32406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АРТ ТЕРАПИЯ</a:t>
            </a:r>
          </a:p>
        </p:txBody>
      </p:sp>
    </p:spTree>
    <p:extLst>
      <p:ext uri="{BB962C8B-B14F-4D97-AF65-F5344CB8AC3E}">
        <p14:creationId xmlns:p14="http://schemas.microsoft.com/office/powerpoint/2010/main" val="381816648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  <a:alpha val="5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195" y="110360"/>
            <a:ext cx="5143500" cy="6442840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0" y="0"/>
            <a:ext cx="5858861" cy="655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805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 dir="vert"/>
      </p:transition>
    </mc:Choice>
    <mc:Fallback xmlns="">
      <p:transition spd="slow">
        <p:checke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  <a:alpha val="8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753" y="204107"/>
            <a:ext cx="3331724" cy="6449786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78"/>
          <a:stretch/>
        </p:blipFill>
        <p:spPr>
          <a:xfrm>
            <a:off x="7987392" y="204107"/>
            <a:ext cx="3984868" cy="6449786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5610" y="204107"/>
            <a:ext cx="3324649" cy="6449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192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70"/>
          <a:stretch/>
        </p:blipFill>
        <p:spPr>
          <a:xfrm>
            <a:off x="3273012" y="324753"/>
            <a:ext cx="2692252" cy="6419643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64" y="324753"/>
            <a:ext cx="2984320" cy="6419643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7040" y="324752"/>
            <a:ext cx="1962690" cy="6419643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91507" y="324753"/>
            <a:ext cx="3450558" cy="6419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660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 rotWithShape="1">
          <a:blip r:embed="rId2"/>
          <a:srcRect t="32952" b="-1"/>
          <a:stretch/>
        </p:blipFill>
        <p:spPr>
          <a:xfrm>
            <a:off x="201708" y="529113"/>
            <a:ext cx="2312892" cy="6114817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6522" y="529112"/>
            <a:ext cx="2903000" cy="6114818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9654" y="529113"/>
            <a:ext cx="2551814" cy="6114818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4576" y="529112"/>
            <a:ext cx="3117685" cy="6114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62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5730" y="212271"/>
            <a:ext cx="5241470" cy="5976258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529" y="212271"/>
            <a:ext cx="5339442" cy="5976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978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2000">
              <a:schemeClr val="accent4">
                <a:lumMod val="60000"/>
                <a:lumOff val="40000"/>
              </a:schemeClr>
            </a:gs>
            <a:gs pos="92000">
              <a:srgbClr val="7030A0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 поле 1"/>
          <p:cNvSpPr txBox="1"/>
          <p:nvPr/>
        </p:nvSpPr>
        <p:spPr>
          <a:xfrm>
            <a:off x="981076" y="3487071"/>
            <a:ext cx="816753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Презентацията изготви</a:t>
            </a:r>
            <a:r>
              <a:rPr lang="bg-BG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</p:txBody>
      </p:sp>
      <p:sp>
        <p:nvSpPr>
          <p:cNvPr id="3" name="Текстово поле 2"/>
          <p:cNvSpPr txBox="1"/>
          <p:nvPr/>
        </p:nvSpPr>
        <p:spPr>
          <a:xfrm>
            <a:off x="159488" y="4256512"/>
            <a:ext cx="11724169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bg-BG" sz="4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Петрония</a:t>
            </a:r>
            <a:r>
              <a:rPr lang="bg-BG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Димова - психолог по     </a:t>
            </a:r>
          </a:p>
          <a:p>
            <a:r>
              <a:rPr lang="ru-RU" sz="3600" b="1" kern="0" dirty="0" smtClean="0">
                <a:solidFill>
                  <a:prstClr val="black"/>
                </a:solidFill>
              </a:rPr>
              <a:t>Проект </a:t>
            </a:r>
            <a:r>
              <a:rPr lang="ru-RU" sz="3600" b="1" kern="0" dirty="0">
                <a:solidFill>
                  <a:prstClr val="black"/>
                </a:solidFill>
              </a:rPr>
              <a:t>BG05M20P001- 3.005-0004 „Активно </a:t>
            </a:r>
            <a:r>
              <a:rPr lang="bg-BG" sz="3600" b="1" kern="0" dirty="0">
                <a:solidFill>
                  <a:prstClr val="black"/>
                </a:solidFill>
              </a:rPr>
              <a:t>приобщаване в системата на предучилищното</a:t>
            </a:r>
            <a:r>
              <a:rPr lang="ru-RU" sz="3600" b="1" kern="0" dirty="0">
                <a:solidFill>
                  <a:prstClr val="black"/>
                </a:solidFill>
              </a:rPr>
              <a:t> образование" </a:t>
            </a:r>
            <a:endParaRPr lang="en-US" sz="3600" b="1" kern="0" dirty="0">
              <a:solidFill>
                <a:prstClr val="black"/>
              </a:solidFill>
              <a:latin typeface="Agency FB" panose="020B0503020202020204" pitchFamily="34" charset="0"/>
            </a:endParaRPr>
          </a:p>
          <a:p>
            <a:endParaRPr lang="bg-BG" sz="4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g-BG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4421" y="132871"/>
            <a:ext cx="2609850" cy="1127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081" y="120170"/>
            <a:ext cx="3352800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045386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на Office">
  <a:themeElements>
    <a:clrScheme name="О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на Office">
  <a:themeElements>
    <a:clrScheme name="О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3334</TotalTime>
  <Words>375</Words>
  <Application>Microsoft Office PowerPoint</Application>
  <PresentationFormat>По избор</PresentationFormat>
  <Paragraphs>55</Paragraphs>
  <Slides>73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73</vt:i4>
      </vt:variant>
    </vt:vector>
  </HeadingPairs>
  <TitlesOfParts>
    <vt:vector size="74" baseType="lpstr">
      <vt:lpstr>Тема на Office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Нова Загора</dc:creator>
  <cp:lastModifiedBy>Митева</cp:lastModifiedBy>
  <cp:revision>190</cp:revision>
  <dcterms:created xsi:type="dcterms:W3CDTF">2021-03-30T15:41:41Z</dcterms:created>
  <dcterms:modified xsi:type="dcterms:W3CDTF">2021-07-23T07:09:50Z</dcterms:modified>
</cp:coreProperties>
</file>