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1" r:id="rId1"/>
  </p:sld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80" r:id="rId9"/>
    <p:sldId id="279" r:id="rId10"/>
    <p:sldId id="281" r:id="rId11"/>
    <p:sldId id="262" r:id="rId12"/>
    <p:sldId id="263" r:id="rId13"/>
    <p:sldId id="264" r:id="rId14"/>
    <p:sldId id="282" r:id="rId15"/>
    <p:sldId id="266" r:id="rId16"/>
    <p:sldId id="272" r:id="rId17"/>
    <p:sldId id="274" r:id="rId18"/>
    <p:sldId id="276" r:id="rId19"/>
    <p:sldId id="278" r:id="rId20"/>
    <p:sldId id="265" r:id="rId21"/>
    <p:sldId id="267" r:id="rId22"/>
    <p:sldId id="275" r:id="rId23"/>
    <p:sldId id="271" r:id="rId24"/>
    <p:sldId id="268" r:id="rId25"/>
    <p:sldId id="269" r:id="rId26"/>
    <p:sldId id="277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613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454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1452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871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73972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557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922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6085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6185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4435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13313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2947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36674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4631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40425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97835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37390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A5516-C5C1-476B-8F52-ECE524F9344E}" type="datetimeFigureOut">
              <a:rPr lang="bg-BG" smtClean="0"/>
              <a:pPr/>
              <a:t>23.6.2021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735DC-0B7A-4BF6-8C70-7CE718E7C40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3070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2" r:id="rId1"/>
    <p:sldLayoutId id="2147484323" r:id="rId2"/>
    <p:sldLayoutId id="2147484324" r:id="rId3"/>
    <p:sldLayoutId id="2147484325" r:id="rId4"/>
    <p:sldLayoutId id="2147484326" r:id="rId5"/>
    <p:sldLayoutId id="2147484327" r:id="rId6"/>
    <p:sldLayoutId id="2147484328" r:id="rId7"/>
    <p:sldLayoutId id="2147484329" r:id="rId8"/>
    <p:sldLayoutId id="2147484330" r:id="rId9"/>
    <p:sldLayoutId id="2147484331" r:id="rId10"/>
    <p:sldLayoutId id="2147484332" r:id="rId11"/>
    <p:sldLayoutId id="2147484333" r:id="rId12"/>
    <p:sldLayoutId id="2147484334" r:id="rId13"/>
    <p:sldLayoutId id="2147484335" r:id="rId14"/>
    <p:sldLayoutId id="2147484336" r:id="rId15"/>
    <p:sldLayoutId id="2147484337" r:id="rId16"/>
    <p:sldLayoutId id="214748433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4580" y="309093"/>
            <a:ext cx="2080917" cy="94052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0" y="117567"/>
            <a:ext cx="11469189" cy="194636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„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Зорница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гр.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8800,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„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Стоян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Заимов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тел: 044/66 70 48;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e-mail:zornica_dg@abv.bg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005841" y="2351315"/>
            <a:ext cx="9662160" cy="358584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 ПРОГРАМА ,,УСПЯВАМЕ ЗАЕДНО’’</a:t>
            </a:r>
          </a:p>
          <a:p>
            <a:pPr algn="ctr"/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1 ,,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Хубаво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а‘‘</a:t>
            </a:r>
            <a:endParaRPr lang="ru-RU" sz="4000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6136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28788" y="365184"/>
            <a:ext cx="117197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програмата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допринася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познавателното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езиковото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на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надграждане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предвидените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реализирането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оценени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учители.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сигуряване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цялостно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споделяне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опит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градина,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институции.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08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78039"/>
            <a:ext cx="3657600" cy="52721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ДГ “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Зорница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гр.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Сливен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беше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одобрена за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бенефициент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 “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Успяваме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за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2020/2021 година.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бяха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Бонбон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  <p:pic>
        <p:nvPicPr>
          <p:cNvPr id="7172" name="Picture 4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22" y="522513"/>
            <a:ext cx="7675051" cy="577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86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12124" y="128789"/>
            <a:ext cx="10941676" cy="6009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Предучилищния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е много ценен и значим в живота на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човека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Безспорни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възрастните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родители и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екипа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оказват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съдействие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на потенциала на всяко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сътрудничество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учители и родители,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получава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най-необходимата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ценна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пълноценно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развитие. </a:t>
            </a:r>
          </a:p>
          <a:p>
            <a:endParaRPr lang="bg-BG" sz="2800" dirty="0"/>
          </a:p>
        </p:txBody>
      </p:sp>
      <p:sp>
        <p:nvSpPr>
          <p:cNvPr id="2" name="AutoShape 4" descr="🎓 Някои малки неща, които могат да превърнат детската градина в любимо  място за децата - Uchiteli.b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4" name="AutoShape 6" descr="🎓 Някои малки неща, които могат да превърнат детската градина в любимо  място за децата - Uchiteli.b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5" name="AutoShape 8" descr="🎓 Някои малки неща, които могат да превърнат детската градина в любимо  място за децата - Uchiteli.b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6" name="AutoShape 10" descr="🎓 Някои малки неща, които могат да превърнат детската градина в любимо  място за децата - Uchiteli.b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7" name="AutoShape 12" descr="🎓 Някои малки неща, които могат да превърнат детската градина в любимо  място за децата - Uchiteli.b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775" y="3137085"/>
            <a:ext cx="10654145" cy="315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8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31065" y="334851"/>
            <a:ext cx="84241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bg-BG" sz="2800" b="1" i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 цели:</a:t>
            </a:r>
            <a:r>
              <a:rPr lang="bg-BG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Осигуряване на плавен  преход на детето, от семейна среда към детска градина.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Изграждане на семейна общност в рамките на детската градина.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Осигуряване на подкрепяща, приемна, безопасна, мултикултурна, интерактивна среда.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Изработване и прилагане на ефективни мерки за адаптация на детето от семейната среда към детска градина. </a:t>
            </a:r>
            <a:endParaRPr lang="bg-BG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 descr="Детска градина &quot;Морска звезда&quot;, гр.Бургас :: Начал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946" y="4197927"/>
            <a:ext cx="6567054" cy="266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17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46975" y="257577"/>
            <a:ext cx="1060682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bg-BG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Основни резултати:</a:t>
            </a: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Постигнат плавен преход от семейната среда към детската градина, чрез ефективно сътрудничество с представителите на семейната общност.</a:t>
            </a: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Изградена семейна общност, сътрудничество и доверие между педагогическия екип и родителите в рамките на ДГ „Зорница“ .</a:t>
            </a: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Осигурена подкрепяща, приемна, безопасна, мултикултурна, интерактивна среда.</a:t>
            </a: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bg-BG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Разработени и приложени ефективни мерки за адаптация на детето от семейната среда към детската градина.</a:t>
            </a:r>
            <a:endParaRPr lang="bg-BG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872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437882" y="90152"/>
            <a:ext cx="5727391" cy="6548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bg-BG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Реализирани дейности:</a:t>
            </a: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33400" algn="just">
              <a:spcAft>
                <a:spcPts val="0"/>
              </a:spcAft>
            </a:pPr>
            <a:r>
              <a:rPr lang="bg-BG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  <a:endParaRPr lang="bg-BG" sz="28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 на подкрепяща, безопасна, мултикултурна и интерактивна среда- кът на </a:t>
            </a:r>
            <a:r>
              <a:rPr lang="bg-BG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семействот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o;</a:t>
            </a:r>
            <a:endParaRPr lang="bg-BG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Осигуряване на подходяща материална среда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Закупуване на литература за родители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Закупуване и оформяне на къта с подходящи игри, играчки, пособия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238" y="0"/>
            <a:ext cx="58327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Няма налично описание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9668" y="1"/>
            <a:ext cx="65623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14164" y="614165"/>
            <a:ext cx="6858002" cy="56296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69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Няма налично описание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75" y="1446302"/>
            <a:ext cx="8060971" cy="490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2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C:\Users\ThinkPad\Downloads\123600556_1640835969411477_8830709181885373684_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9407" y="1313646"/>
            <a:ext cx="7817477" cy="539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267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0" y="1515291"/>
            <a:ext cx="4859383" cy="4907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Създадени условия за включване на родителите в различни форми на взаимодействие.</a:t>
            </a:r>
            <a:endParaRPr lang="bg-BG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Обособен „Кът на семейството”;</a:t>
            </a:r>
            <a:endParaRPr lang="bg-BG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Проведена анкета с родителите „Моето семейство и детската градина”.</a:t>
            </a:r>
            <a:endParaRPr lang="bg-BG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4" y="801806"/>
            <a:ext cx="6996546" cy="605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74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140310"/>
              </p:ext>
            </p:extLst>
          </p:nvPr>
        </p:nvGraphicFramePr>
        <p:xfrm>
          <a:off x="365760" y="1763485"/>
          <a:ext cx="10776856" cy="31983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76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9507">
                <a:tc>
                  <a:txBody>
                    <a:bodyPr/>
                    <a:lstStyle/>
                    <a:p>
                      <a:pPr marL="457200" indent="-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bg-BG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Организиране на:</a:t>
                      </a:r>
                    </a:p>
                    <a:p>
                      <a:pPr marL="914400" lvl="1" indent="-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bg-BG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срещи;</a:t>
                      </a:r>
                      <a:endParaRPr lang="en-US" sz="2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0" lvl="1" indent="-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bg-BG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 </a:t>
                      </a:r>
                      <a:r>
                        <a:rPr lang="bg-BG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психолог на тема: „Страхове и притеснения на родителите относно адаптирането на децата към условията на детската градина” и „Правилата в живота на семейството”- проведени в електронна среда.</a:t>
                      </a:r>
                      <a:endParaRPr lang="bg-BG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7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0" y="1541418"/>
            <a:ext cx="12191999" cy="2108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Изработване и прилагане на ефективни мерки за осигуряване на плавен преход на детето от семейна среда към детска градина.</a:t>
            </a:r>
            <a:endParaRPr lang="bg-BG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Включване на родители в дейност от организацията на учебния ден на децата - утринна гимнастика;</a:t>
            </a:r>
            <a:endParaRPr lang="bg-BG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290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3905794"/>
            <a:ext cx="5823592" cy="293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46" y="3905794"/>
            <a:ext cx="6151869" cy="295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496" y="978795"/>
            <a:ext cx="9105364" cy="572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31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авоъгълник 5"/>
          <p:cNvSpPr/>
          <p:nvPr/>
        </p:nvSpPr>
        <p:spPr>
          <a:xfrm>
            <a:off x="209007" y="1698170"/>
            <a:ext cx="427155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Организиране на  инициативи за съвместно провеждане на празници- подготовка на украси, оформяне на интериор, участия в празници/ Баба Марта, 8-ми март, Великден, Спортен празник/, тържества и развлечения.</a:t>
            </a:r>
            <a:endParaRPr lang="bg-BG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80764"/>
            <a:ext cx="6709954" cy="711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6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39436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36" y="1"/>
            <a:ext cx="5752564" cy="672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3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83631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631" y="0"/>
            <a:ext cx="3507581" cy="6858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212" y="0"/>
            <a:ext cx="4700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9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792"/>
            <a:ext cx="6503831" cy="349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Няма налично описание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831" y="-74792"/>
            <a:ext cx="5653825" cy="349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Може да бъде изображение с 5 души, дете, изправени хора, балон и на закри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196" y="3417865"/>
            <a:ext cx="7250804" cy="344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Няма налично описание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7864"/>
            <a:ext cx="4906852" cy="337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98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73" y="1161962"/>
            <a:ext cx="7843234" cy="569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0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944983" y="1920241"/>
            <a:ext cx="4336868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„Приказки любими”- четене на приказки от представители на семейната общност /проведени в електронна среда/.</a:t>
            </a:r>
            <a:endParaRPr lang="bg-BG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314" name="Picture 2" descr="Няма налично описание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7948"/>
            <a:ext cx="3735977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109" y="1632857"/>
            <a:ext cx="3648891" cy="52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75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91439" y="849086"/>
            <a:ext cx="5342710" cy="5629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Организиране на събирания за споделяне на опит в рамките на детската градина, в т. ч. и със семейната общност</a:t>
            </a:r>
            <a:r>
              <a:rPr lang="en-US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Изработване на информационни табла и плакати;</a:t>
            </a:r>
            <a:endParaRPr lang="bg-BG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45720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Организирана на изложба от произведения от съвместни дейности (рисунки, апликации, модели от природни материали и др.)</a:t>
            </a:r>
            <a:endParaRPr lang="bg-BG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31" y="300581"/>
            <a:ext cx="6326981" cy="617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18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1" y="1854558"/>
            <a:ext cx="2945582" cy="2215166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985" y="1583281"/>
            <a:ext cx="4074981" cy="2709837"/>
          </a:xfrm>
          <a:prstGeom prst="rect">
            <a:avLst/>
          </a:prstGeom>
        </p:spPr>
      </p:pic>
      <p:pic>
        <p:nvPicPr>
          <p:cNvPr id="4098" name="Picture 2" descr="Няма налично описание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615" y="1583281"/>
            <a:ext cx="4022385" cy="275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1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2401" cy="6065949"/>
          </a:xfrm>
        </p:spPr>
      </p:pic>
      <p:pic>
        <p:nvPicPr>
          <p:cNvPr id="2050" name="Picture 2" descr="Няма налично описание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254" y="0"/>
            <a:ext cx="5167746" cy="60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9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0" y="1606731"/>
            <a:ext cx="11975567" cy="4936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71755" indent="457200">
              <a:spcBef>
                <a:spcPts val="450"/>
              </a:spcBef>
              <a:spcAft>
                <a:spcPts val="0"/>
              </a:spcAft>
            </a:pPr>
            <a:r>
              <a:rPr lang="bg-BG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Детската градина е първата степен в образователната система и се грижи най-вече за възпитанието, образованието и социализацията на децата. Усилията на детските учители са съсредоточени върху това детето да расте като самостоятелна и уверена личност, да усвои умения за общуване и живот в екип, да овладее практически умения и способности, да усвои </a:t>
            </a:r>
            <a:r>
              <a:rPr lang="bg-BG" sz="24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родния</a:t>
            </a:r>
            <a:r>
              <a:rPr lang="bg-BG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си език и да се научи да го използва правилно, да обогати речника си, да опознае света и природата около себе си, да придобие първи математически познания, да опознае тялото си и да расте здраво и жизнено чрез игрови методи и похвати, за да може един ден да се превърне в уверен, знаещ и можещ млад човек, който умее да носи отговорности за себе си и за другите.</a:t>
            </a:r>
            <a:endParaRPr lang="bg-BG" sz="2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34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" y="1410789"/>
            <a:ext cx="11848010" cy="442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75565" indent="457200">
              <a:spcBef>
                <a:spcPts val="5"/>
              </a:spcBef>
              <a:spcAft>
                <a:spcPts val="0"/>
              </a:spcAft>
            </a:pPr>
            <a:r>
              <a:rPr lang="bg-BG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Когато детето е прието в детска градина, вие не просто осигурявате отглеждането му извън дома, но и го включвате в една образователно-възпитателна система и програма. Детската градина е един необходим етап в развитието на детето. То навлиза в обществото на своите връстници и започва да усвоява навиците на социалния живот. Така ще бъде по-подготвено и за постъпване в училище.</a:t>
            </a:r>
          </a:p>
          <a:p>
            <a:pPr marL="63500" marR="78740" indent="457200">
              <a:spcAft>
                <a:spcPts val="0"/>
              </a:spcAft>
            </a:pPr>
            <a:r>
              <a:rPr lang="bg-BG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Детските градини са не само място за отглеждане на децата в отсъствие на техните родители. Те са центрове за ранно възпитание и образование, които имат собствени програми на обучение, одобрени от</a:t>
            </a:r>
            <a:r>
              <a:rPr lang="bg-BG" sz="2800" i="1" spc="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МОН.</a:t>
            </a:r>
            <a:endParaRPr lang="bg-BG" sz="2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28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онтейнер за съдържание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9460" y="309091"/>
            <a:ext cx="2547257" cy="1151301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79882" y="1618938"/>
            <a:ext cx="113023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 ПРОГРАМА ,,УСПЯВАМЕ ЗАЕДНО”</a:t>
            </a:r>
          </a:p>
          <a:p>
            <a:pPr algn="just"/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1 ,,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Хубаво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 в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градина’’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реализира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със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съдействието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Дина Димитрова –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предучилищно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възпитание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–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Сливен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Йорданка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Стефанова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директор на ДГ,,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Зорница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’’гр.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Сливен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Денка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Стратиева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ДГ,,Зорница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Даниела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Ангелова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ДГ,,Зорница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’’,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Петрония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Димова – психолог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ДГ,,Зорница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’’,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Стефка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Стоянова– помощник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възпитател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,,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Бонбон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,,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Бонбон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’’.</a:t>
            </a:r>
          </a:p>
        </p:txBody>
      </p:sp>
    </p:spTree>
    <p:extLst>
      <p:ext uri="{BB962C8B-B14F-4D97-AF65-F5344CB8AC3E}">
        <p14:creationId xmlns:p14="http://schemas.microsoft.com/office/powerpoint/2010/main" val="127801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а от самолет">
  <a:themeElements>
    <a:clrScheme name="Следа от самолет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а от самолет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а от самолет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TM04033937[[fn=Следа от самолет]]</Template>
  <TotalTime>422</TotalTime>
  <Words>904</Words>
  <Application>Microsoft Office PowerPoint</Application>
  <PresentationFormat>Широк екран</PresentationFormat>
  <Paragraphs>45</Paragraphs>
  <Slides>26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26</vt:i4>
      </vt:variant>
    </vt:vector>
  </HeadingPairs>
  <TitlesOfParts>
    <vt:vector size="33" baseType="lpstr">
      <vt:lpstr>Arial</vt:lpstr>
      <vt:lpstr>Calibri</vt:lpstr>
      <vt:lpstr>Century Gothic</vt:lpstr>
      <vt:lpstr>MS Mincho</vt:lpstr>
      <vt:lpstr>Times New Roman</vt:lpstr>
      <vt:lpstr>Wingdings</vt:lpstr>
      <vt:lpstr>Следа от самолет</vt:lpstr>
      <vt:lpstr> Детска градина „ Зорница“   гр. Сливен 8800, ж.к. „Стоян Заимов“, тел: 044/66 70 48; e-mail:zornica_dg@abv.bg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 градина „ Зорница“   гр. Сливен 8800, ж.к. „Стоян Заимов“, тел: 044/66 70 48; e-mail:zornica_dg@abv.bg</dc:title>
  <dc:creator>user</dc:creator>
  <cp:lastModifiedBy>Admin</cp:lastModifiedBy>
  <cp:revision>49</cp:revision>
  <dcterms:created xsi:type="dcterms:W3CDTF">2021-05-24T08:28:38Z</dcterms:created>
  <dcterms:modified xsi:type="dcterms:W3CDTF">2021-06-23T14:21:36Z</dcterms:modified>
</cp:coreProperties>
</file>